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tags/tag3.xml" ContentType="application/vnd.openxmlformats-officedocument.presentationml.tags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58" r:id="rId4"/>
    <p:sldId id="261" r:id="rId5"/>
    <p:sldId id="285" r:id="rId6"/>
    <p:sldId id="284" r:id="rId7"/>
    <p:sldId id="286" r:id="rId8"/>
    <p:sldId id="287" r:id="rId9"/>
    <p:sldId id="288" r:id="rId10"/>
    <p:sldId id="280" r:id="rId11"/>
    <p:sldId id="264" r:id="rId12"/>
    <p:sldId id="289" r:id="rId13"/>
    <p:sldId id="290" r:id="rId14"/>
    <p:sldId id="291" r:id="rId15"/>
    <p:sldId id="292" r:id="rId16"/>
    <p:sldId id="281" r:id="rId17"/>
    <p:sldId id="293" r:id="rId18"/>
    <p:sldId id="297" r:id="rId19"/>
    <p:sldId id="294" r:id="rId20"/>
    <p:sldId id="301" r:id="rId21"/>
    <p:sldId id="295" r:id="rId22"/>
    <p:sldId id="296" r:id="rId23"/>
    <p:sldId id="298" r:id="rId24"/>
    <p:sldId id="299" r:id="rId25"/>
    <p:sldId id="303" r:id="rId26"/>
    <p:sldId id="300" r:id="rId27"/>
    <p:sldId id="302" r:id="rId28"/>
    <p:sldId id="304" r:id="rId29"/>
    <p:sldId id="305" r:id="rId30"/>
    <p:sldId id="306" r:id="rId31"/>
    <p:sldId id="307" r:id="rId32"/>
    <p:sldId id="308" r:id="rId33"/>
    <p:sldId id="309" r:id="rId34"/>
    <p:sldId id="329" r:id="rId35"/>
    <p:sldId id="330" r:id="rId36"/>
    <p:sldId id="331" r:id="rId37"/>
    <p:sldId id="327" r:id="rId38"/>
    <p:sldId id="312" r:id="rId39"/>
    <p:sldId id="328" r:id="rId40"/>
    <p:sldId id="336" r:id="rId41"/>
    <p:sldId id="335" r:id="rId42"/>
    <p:sldId id="337" r:id="rId43"/>
    <p:sldId id="338" r:id="rId44"/>
    <p:sldId id="282" r:id="rId45"/>
    <p:sldId id="321" r:id="rId46"/>
    <p:sldId id="317" r:id="rId47"/>
    <p:sldId id="318" r:id="rId48"/>
    <p:sldId id="319" r:id="rId49"/>
    <p:sldId id="320" r:id="rId50"/>
    <p:sldId id="322" r:id="rId51"/>
    <p:sldId id="333" r:id="rId52"/>
    <p:sldId id="334" r:id="rId53"/>
    <p:sldId id="323" r:id="rId54"/>
    <p:sldId id="332" r:id="rId55"/>
    <p:sldId id="324" r:id="rId56"/>
    <p:sldId id="325" r:id="rId57"/>
    <p:sldId id="283" r:id="rId58"/>
  </p:sldIdLst>
  <p:sldSz cx="9001125" cy="5040313"/>
  <p:notesSz cx="6858000" cy="9144000"/>
  <p:custDataLst>
    <p:tags r:id="rId60"/>
  </p:custDataLst>
  <p:defaultTextStyle>
    <a:defPPr>
      <a:defRPr lang="zh-CN"/>
    </a:defPPr>
    <a:lvl1pPr marL="0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1147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02295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03442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04589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05736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06884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08031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09178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8">
          <p15:clr>
            <a:srgbClr val="A4A3A4"/>
          </p15:clr>
        </p15:guide>
        <p15:guide id="2" pos="28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A8AD"/>
    <a:srgbClr val="C7BE7E"/>
    <a:srgbClr val="AF525E"/>
    <a:srgbClr val="5B7199"/>
    <a:srgbClr val="786FA8"/>
    <a:srgbClr val="6FAC7A"/>
    <a:srgbClr val="CCE8CF"/>
    <a:srgbClr val="181C1F"/>
    <a:srgbClr val="EAEAEA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6728" autoAdjust="0"/>
  </p:normalViewPr>
  <p:slideViewPr>
    <p:cSldViewPr>
      <p:cViewPr varScale="1">
        <p:scale>
          <a:sx n="120" d="100"/>
          <a:sy n="120" d="100"/>
        </p:scale>
        <p:origin x="1380" y="96"/>
      </p:cViewPr>
      <p:guideLst>
        <p:guide orient="horz" pos="1588"/>
        <p:guide pos="283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C8D1CA-1521-483F-9C51-252EC72C0870}" type="datetimeFigureOut">
              <a:rPr lang="zh-CN" altLang="en-US" smtClean="0"/>
              <a:t>2018/2/7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68300" y="685800"/>
            <a:ext cx="6121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457C6E-6274-414F-80F1-353177528D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078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062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835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324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238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607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0223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9466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6253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095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5930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908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91172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来自</a:t>
            </a:r>
            <a:r>
              <a:rPr lang="en-US" altLang="zh-CN" dirty="0" smtClean="0"/>
              <a:t>Oxford,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特点就是深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但是参数特别多</a:t>
            </a:r>
            <a:endParaRPr lang="en-US" altLang="zh-CN" baseline="0" dirty="0" smtClean="0"/>
          </a:p>
          <a:p>
            <a:r>
              <a:rPr lang="en-US" altLang="zh-CN" baseline="0" dirty="0" smtClean="0"/>
              <a:t>VGG-16</a:t>
            </a:r>
            <a:r>
              <a:rPr lang="zh-CN" altLang="en-US" baseline="0" dirty="0" smtClean="0"/>
              <a:t>数据来自</a:t>
            </a:r>
            <a:r>
              <a:rPr lang="en-US" altLang="zh-CN" baseline="0" dirty="0" err="1" smtClean="0"/>
              <a:t>Xception</a:t>
            </a:r>
            <a:r>
              <a:rPr lang="zh-CN" altLang="en-US" baseline="0" dirty="0" smtClean="0"/>
              <a:t>论文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417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7825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数据标准</a:t>
            </a:r>
            <a:endParaRPr lang="en-US" altLang="zh-CN" dirty="0" smtClean="0"/>
          </a:p>
          <a:p>
            <a:r>
              <a:rPr lang="en-US" altLang="zh-CN" dirty="0" smtClean="0"/>
              <a:t>Single-crop,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Single-model experimental results(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一个样本截取一张图的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单一模型不用集成学习的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ILSVRC 2012 dataset validation set 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目前在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ImageNet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数据集上人眼能达到的错误率大概在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5.1%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，这还是经过了大量训练的专家能达到的成绩，一般人要区分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种类型的图片是比较困难的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6889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梯度弥散产生的原因在于靠近输入端的梯度是后面层的累加的乘积</a:t>
            </a:r>
            <a:r>
              <a:rPr lang="en-US" altLang="zh-CN" dirty="0" smtClean="0"/>
              <a:t>, </a:t>
            </a:r>
            <a:r>
              <a:rPr lang="zh-CN" altLang="en-US" dirty="0" smtClean="0"/>
              <a:t>如果</a:t>
            </a:r>
            <a:r>
              <a:rPr lang="en-US" altLang="zh-CN" dirty="0" smtClean="0"/>
              <a:t>weight</a:t>
            </a:r>
            <a:r>
              <a:rPr lang="zh-CN" altLang="en-US" dirty="0" smtClean="0"/>
              <a:t>值在</a:t>
            </a:r>
            <a:r>
              <a:rPr lang="en-US" altLang="zh-CN" dirty="0" smtClean="0"/>
              <a:t>1</a:t>
            </a:r>
            <a:r>
              <a:rPr lang="zh-CN" altLang="en-US" dirty="0" smtClean="0"/>
              <a:t>以内</a:t>
            </a:r>
            <a:r>
              <a:rPr lang="en-US" altLang="zh-CN" dirty="0" smtClean="0"/>
              <a:t>(</a:t>
            </a:r>
            <a:r>
              <a:rPr lang="zh-CN" altLang="en-US" dirty="0" smtClean="0"/>
              <a:t>我们通常会这样初始化</a:t>
            </a:r>
            <a:r>
              <a:rPr lang="en-US" altLang="zh-CN" dirty="0" smtClean="0"/>
              <a:t>, </a:t>
            </a:r>
            <a:r>
              <a:rPr lang="zh-CN" altLang="en-US" dirty="0" smtClean="0"/>
              <a:t>因为最后的</a:t>
            </a:r>
            <a:r>
              <a:rPr lang="en-US" altLang="zh-CN" dirty="0" smtClean="0"/>
              <a:t>sigmoid</a:t>
            </a:r>
            <a:r>
              <a:rPr lang="zh-CN" altLang="en-US" dirty="0" smtClean="0"/>
              <a:t>或者</a:t>
            </a:r>
            <a:r>
              <a:rPr lang="en-US" altLang="zh-CN" dirty="0" err="1" smtClean="0"/>
              <a:t>softmax</a:t>
            </a:r>
            <a:r>
              <a:rPr lang="zh-CN" altLang="en-US" dirty="0" smtClean="0"/>
              <a:t>在</a:t>
            </a:r>
            <a:r>
              <a:rPr lang="en-US" altLang="zh-CN" dirty="0" smtClean="0"/>
              <a:t>1</a:t>
            </a:r>
            <a:r>
              <a:rPr lang="zh-CN" altLang="en-US" dirty="0" smtClean="0"/>
              <a:t>以内的梯度最大</a:t>
            </a:r>
            <a:r>
              <a:rPr lang="en-US" altLang="zh-CN" dirty="0" smtClean="0"/>
              <a:t>, </a:t>
            </a:r>
            <a:r>
              <a:rPr lang="zh-CN" altLang="en-US" dirty="0" smtClean="0"/>
              <a:t>更新快</a:t>
            </a:r>
            <a:r>
              <a:rPr lang="en-US" altLang="zh-CN" dirty="0" smtClean="0"/>
              <a:t>),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如果层数比较深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基本就是指数效果</a:t>
            </a:r>
            <a:r>
              <a:rPr lang="en-US" altLang="zh-CN" baseline="0" dirty="0" smtClean="0"/>
              <a:t>(0.9^n), </a:t>
            </a:r>
            <a:r>
              <a:rPr lang="zh-CN" altLang="en-US" baseline="0" dirty="0" smtClean="0"/>
              <a:t>到了最前面的隐藏层的时候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梯度基本就没更新了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这就是梯度弥散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那反过来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如果</a:t>
            </a:r>
            <a:r>
              <a:rPr lang="en-US" altLang="zh-CN" baseline="0" dirty="0" smtClean="0"/>
              <a:t>weight</a:t>
            </a:r>
            <a:r>
              <a:rPr lang="zh-CN" altLang="en-US" baseline="0" dirty="0" smtClean="0"/>
              <a:t>值超过</a:t>
            </a:r>
            <a:r>
              <a:rPr lang="en-US" altLang="zh-CN" baseline="0" dirty="0" smtClean="0"/>
              <a:t>1, </a:t>
            </a:r>
            <a:r>
              <a:rPr lang="zh-CN" altLang="en-US" baseline="0" dirty="0" smtClean="0"/>
              <a:t>那又会出现梯度爆炸</a:t>
            </a:r>
            <a:r>
              <a:rPr lang="en-US" altLang="zh-CN" baseline="0" dirty="0" smtClean="0"/>
              <a:t>(1.1^n), </a:t>
            </a:r>
            <a:r>
              <a:rPr lang="zh-CN" altLang="en-US" baseline="0" dirty="0" smtClean="0"/>
              <a:t>这本质上是由于多层叠加带来的梯度不稳定问题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唯一可能稳定的情况是这些层连续乘积刚好平衡大约等于</a:t>
            </a:r>
            <a:r>
              <a:rPr lang="en-US" altLang="zh-CN" baseline="0" dirty="0" smtClean="0"/>
              <a:t>1, </a:t>
            </a:r>
            <a:r>
              <a:rPr lang="zh-CN" altLang="en-US" baseline="0" dirty="0" smtClean="0"/>
              <a:t>但是几率很小</a:t>
            </a:r>
            <a:endParaRPr lang="en-US" altLang="zh-CN" dirty="0" smtClean="0"/>
          </a:p>
          <a:p>
            <a:r>
              <a:rPr lang="zh-CN" altLang="en-US" dirty="0" smtClean="0"/>
              <a:t>假如</a:t>
            </a:r>
            <a:r>
              <a:rPr lang="zh-CN" altLang="en-US" dirty="0" smtClean="0"/>
              <a:t>模型的层数越深，这种梯度弥散的情况就更加严重，</a:t>
            </a:r>
            <a:r>
              <a:rPr lang="zh-CN" altLang="en-US" dirty="0" smtClean="0"/>
              <a:t>导致深层部分</a:t>
            </a:r>
            <a:r>
              <a:rPr lang="zh-CN" altLang="en-US" dirty="0" smtClean="0"/>
              <a:t>的网络权重参数得不到很好的训练，这就是为什么在</a:t>
            </a:r>
            <a:r>
              <a:rPr lang="en-US" altLang="zh-CN" dirty="0" err="1" smtClean="0"/>
              <a:t>Resnet</a:t>
            </a:r>
            <a:r>
              <a:rPr lang="zh-CN" altLang="en-US" dirty="0" smtClean="0"/>
              <a:t>出现之前，</a:t>
            </a:r>
            <a:r>
              <a:rPr lang="en-US" altLang="zh-CN" dirty="0" smtClean="0"/>
              <a:t>CNN</a:t>
            </a:r>
            <a:r>
              <a:rPr lang="zh-CN" altLang="en-US" dirty="0" smtClean="0"/>
              <a:t>网络都不超过二十几层的原因</a:t>
            </a:r>
          </a:p>
          <a:p>
            <a:r>
              <a:rPr lang="zh-CN" altLang="en-US" dirty="0" smtClean="0"/>
              <a:t>数据来自</a:t>
            </a:r>
            <a:r>
              <a:rPr lang="en-US" altLang="zh-CN" dirty="0" err="1" smtClean="0"/>
              <a:t>ResNet</a:t>
            </a:r>
            <a:r>
              <a:rPr lang="zh-CN" altLang="en-US" dirty="0" smtClean="0"/>
              <a:t>论文</a:t>
            </a:r>
            <a:r>
              <a:rPr lang="en-US" altLang="zh-CN" dirty="0" smtClean="0"/>
              <a:t>(Single-Model)</a:t>
            </a:r>
          </a:p>
          <a:p>
            <a:r>
              <a:rPr lang="zh-CN" altLang="en-US" dirty="0" smtClean="0"/>
              <a:t>从此能够限制层数的只有内存大小了 </a:t>
            </a:r>
            <a:r>
              <a:rPr lang="en-US" altLang="zh-CN" dirty="0" smtClean="0"/>
              <a:t>– KM</a:t>
            </a:r>
            <a:r>
              <a:rPr lang="en-US" altLang="zh-CN" baseline="0" dirty="0" smtClean="0"/>
              <a:t> He</a:t>
            </a:r>
          </a:p>
          <a:p>
            <a:r>
              <a:rPr lang="en-US" altLang="zh-CN" baseline="0" dirty="0" smtClean="0"/>
              <a:t>KM He 2017</a:t>
            </a:r>
            <a:r>
              <a:rPr lang="zh-CN" altLang="en-US" baseline="0" dirty="0" smtClean="0"/>
              <a:t>年还有两篇</a:t>
            </a:r>
            <a:r>
              <a:rPr lang="en-US" altLang="zh-CN" baseline="0" dirty="0" smtClean="0"/>
              <a:t>ICCV best paper, </a:t>
            </a:r>
            <a:r>
              <a:rPr lang="zh-CN" altLang="en-US" baseline="0" dirty="0" smtClean="0"/>
              <a:t>与</a:t>
            </a:r>
            <a:r>
              <a:rPr lang="en-US" altLang="zh-CN" baseline="0" dirty="0" smtClean="0"/>
              <a:t>object detection</a:t>
            </a:r>
            <a:r>
              <a:rPr lang="zh-CN" altLang="en-US" baseline="0" dirty="0" smtClean="0"/>
              <a:t>有关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下个专题再讨论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7508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天下大势</a:t>
            </a:r>
            <a:r>
              <a:rPr lang="en-US" altLang="zh-CN" dirty="0" smtClean="0"/>
              <a:t>, </a:t>
            </a:r>
            <a:r>
              <a:rPr lang="zh-CN" altLang="en-US" dirty="0" smtClean="0"/>
              <a:t>分久必合</a:t>
            </a:r>
            <a:r>
              <a:rPr lang="en-US" altLang="zh-CN" dirty="0" smtClean="0"/>
              <a:t>, </a:t>
            </a:r>
            <a:r>
              <a:rPr lang="zh-CN" altLang="en-US" dirty="0" smtClean="0"/>
              <a:t>合久必分</a:t>
            </a:r>
            <a:endParaRPr lang="en-US" altLang="zh-CN" dirty="0" smtClean="0"/>
          </a:p>
          <a:p>
            <a:r>
              <a:rPr lang="en-US" altLang="zh-CN" dirty="0" smtClean="0"/>
              <a:t>Cardinality</a:t>
            </a:r>
            <a:r>
              <a:rPr lang="zh-CN" altLang="en-US" dirty="0" smtClean="0"/>
              <a:t>和</a:t>
            </a:r>
            <a:r>
              <a:rPr lang="en-US" altLang="zh-CN" dirty="0" smtClean="0"/>
              <a:t>Group Conv</a:t>
            </a:r>
            <a:r>
              <a:rPr lang="zh-CN" altLang="en-US" dirty="0" smtClean="0"/>
              <a:t>的区别在于</a:t>
            </a:r>
            <a:r>
              <a:rPr lang="en-US" altLang="zh-CN" dirty="0" smtClean="0"/>
              <a:t>Cardinality</a:t>
            </a:r>
            <a:r>
              <a:rPr lang="zh-CN" altLang="en-US" dirty="0" smtClean="0"/>
              <a:t>是把一个</a:t>
            </a:r>
            <a:r>
              <a:rPr lang="en-US" altLang="zh-CN" dirty="0" smtClean="0"/>
              <a:t>Conv</a:t>
            </a:r>
            <a:r>
              <a:rPr lang="zh-CN" altLang="en-US" dirty="0" smtClean="0"/>
              <a:t>操作分成了拓扑结构完全相同的几个</a:t>
            </a:r>
            <a:r>
              <a:rPr lang="en-US" altLang="zh-CN" dirty="0" smtClean="0"/>
              <a:t>path, </a:t>
            </a:r>
            <a:r>
              <a:rPr lang="zh-CN" altLang="en-US" dirty="0" smtClean="0"/>
              <a:t>这样方便加速</a:t>
            </a:r>
            <a:endParaRPr lang="en-US" altLang="zh-CN" dirty="0" smtClean="0"/>
          </a:p>
          <a:p>
            <a:r>
              <a:rPr lang="en-US" altLang="zh-CN" dirty="0" smtClean="0"/>
              <a:t>2017</a:t>
            </a:r>
            <a:r>
              <a:rPr lang="zh-CN" altLang="en-US" dirty="0" smtClean="0"/>
              <a:t>年最后一届</a:t>
            </a:r>
            <a:r>
              <a:rPr lang="en-US" altLang="zh-CN" dirty="0" smtClean="0"/>
              <a:t>ImageNet</a:t>
            </a:r>
            <a:r>
              <a:rPr lang="zh-CN" altLang="en-US" dirty="0" smtClean="0"/>
              <a:t>分类的冠军</a:t>
            </a:r>
            <a:r>
              <a:rPr lang="en-US" altLang="zh-CN" dirty="0" smtClean="0"/>
              <a:t>,</a:t>
            </a:r>
            <a:r>
              <a:rPr lang="en-US" altLang="zh-CN" baseline="0" dirty="0" smtClean="0"/>
              <a:t> Momenta</a:t>
            </a:r>
            <a:r>
              <a:rPr lang="zh-CN" altLang="en-US" baseline="0" dirty="0" smtClean="0"/>
              <a:t>的</a:t>
            </a:r>
            <a:r>
              <a:rPr lang="en-US" altLang="zh-CN" baseline="0" dirty="0" err="1" smtClean="0"/>
              <a:t>SENet</a:t>
            </a:r>
            <a:r>
              <a:rPr lang="zh-CN" altLang="en-US" baseline="0" dirty="0" smtClean="0"/>
              <a:t>也要研究一下</a:t>
            </a:r>
            <a:endParaRPr lang="en-US" altLang="zh-CN" baseline="0" dirty="0" smtClean="0"/>
          </a:p>
          <a:p>
            <a:r>
              <a:rPr lang="zh-CN" altLang="en-US" baseline="0" dirty="0" smtClean="0"/>
              <a:t>以及</a:t>
            </a:r>
            <a:r>
              <a:rPr lang="en-US" altLang="zh-CN" baseline="0" dirty="0" smtClean="0"/>
              <a:t>2017 CVPR best Paper, </a:t>
            </a:r>
            <a:r>
              <a:rPr lang="en-US" altLang="zh-CN" baseline="0" dirty="0" err="1" smtClean="0"/>
              <a:t>DenseNet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可以看做是对</a:t>
            </a:r>
            <a:r>
              <a:rPr lang="en-US" altLang="zh-CN" baseline="0" dirty="0" err="1" smtClean="0"/>
              <a:t>ResNet</a:t>
            </a:r>
            <a:r>
              <a:rPr lang="zh-CN" altLang="en-US" baseline="0" dirty="0" smtClean="0"/>
              <a:t>的又一次大升级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1385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CNN</a:t>
            </a:r>
            <a:r>
              <a:rPr lang="zh-CN" altLang="en-US" dirty="0" smtClean="0"/>
              <a:t>模型在不断逼近计算机视觉任务的精度极限的同时，其深度和尺寸也在成倍增长</a:t>
            </a:r>
            <a:endParaRPr lang="en-US" altLang="zh-CN" dirty="0" smtClean="0"/>
          </a:p>
          <a:p>
            <a:r>
              <a:rPr lang="zh-CN" altLang="en-US" dirty="0" smtClean="0"/>
              <a:t>巨大的模型无法在嵌入式平台上落地</a:t>
            </a:r>
            <a:r>
              <a:rPr lang="en-US" altLang="zh-CN" dirty="0" smtClean="0"/>
              <a:t>,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就算想通过网络传输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较高的带宽也让很多用户望而生畏</a:t>
            </a:r>
            <a:endParaRPr lang="en-US" altLang="zh-CN" baseline="0" dirty="0" smtClean="0"/>
          </a:p>
          <a:p>
            <a:r>
              <a:rPr lang="zh-CN" altLang="en-US" dirty="0" smtClean="0"/>
              <a:t>另一方面，大尺寸的模型也对设备功耗和运行速度带来了巨大的挑战</a:t>
            </a:r>
            <a:endParaRPr lang="en-US" altLang="zh-CN" dirty="0" smtClean="0"/>
          </a:p>
          <a:p>
            <a:r>
              <a:rPr lang="zh-CN" altLang="en-US" dirty="0" smtClean="0"/>
              <a:t>所以</a:t>
            </a:r>
            <a:r>
              <a:rPr lang="en-US" altLang="zh-CN" dirty="0" smtClean="0"/>
              <a:t>,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模型的小型化和加速成了亟待解决的问题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9989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024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 smtClean="0"/>
              <a:t>用</a:t>
            </a:r>
            <a:r>
              <a:rPr lang="en-US" altLang="zh-CN" dirty="0" smtClean="0"/>
              <a:t>1x1</a:t>
            </a:r>
            <a:r>
              <a:rPr lang="zh-CN" altLang="en-US" dirty="0" smtClean="0"/>
              <a:t>替换部分的</a:t>
            </a:r>
            <a:r>
              <a:rPr lang="en-US" altLang="zh-CN" dirty="0" smtClean="0"/>
              <a:t>3x3,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减少参数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减少进入</a:t>
            </a:r>
            <a:r>
              <a:rPr lang="en-US" altLang="zh-CN" baseline="0" dirty="0" smtClean="0"/>
              <a:t>3x3 filter</a:t>
            </a:r>
            <a:r>
              <a:rPr lang="zh-CN" altLang="en-US" baseline="0" dirty="0" smtClean="0"/>
              <a:t>的通道数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也就是先用</a:t>
            </a:r>
            <a:r>
              <a:rPr lang="en-US" altLang="zh-CN" baseline="0" dirty="0" smtClean="0"/>
              <a:t>1x1</a:t>
            </a:r>
            <a:r>
              <a:rPr lang="zh-CN" altLang="en-US" baseline="0" dirty="0" smtClean="0"/>
              <a:t>去压缩通道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就是</a:t>
            </a:r>
            <a:r>
              <a:rPr lang="en-US" altLang="zh-CN" baseline="0" dirty="0" smtClean="0"/>
              <a:t>squeeze</a:t>
            </a:r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少用</a:t>
            </a:r>
            <a:r>
              <a:rPr lang="en-US" altLang="zh-CN" baseline="0" dirty="0" smtClean="0"/>
              <a:t>pooling</a:t>
            </a:r>
            <a:r>
              <a:rPr lang="zh-CN" altLang="en-US" baseline="0" dirty="0" smtClean="0"/>
              <a:t>或者是</a:t>
            </a:r>
            <a:r>
              <a:rPr lang="en-US" altLang="zh-CN" baseline="0" dirty="0" smtClean="0"/>
              <a:t>conv stride, </a:t>
            </a:r>
            <a:r>
              <a:rPr lang="zh-CN" altLang="en-US" baseline="0" dirty="0" smtClean="0"/>
              <a:t>保留比较大的特征图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信息保留的多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最后的准确性更高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但这点使模型解释的成本更高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运算代价更大了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3641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 smtClean="0"/>
              <a:t>用</a:t>
            </a:r>
            <a:r>
              <a:rPr lang="en-US" altLang="zh-CN" dirty="0" smtClean="0"/>
              <a:t>1x1</a:t>
            </a:r>
            <a:r>
              <a:rPr lang="zh-CN" altLang="en-US" dirty="0" smtClean="0"/>
              <a:t>替换部分的</a:t>
            </a:r>
            <a:r>
              <a:rPr lang="en-US" altLang="zh-CN" dirty="0" smtClean="0"/>
              <a:t>3x3,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减少参数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减少进入</a:t>
            </a:r>
            <a:r>
              <a:rPr lang="en-US" altLang="zh-CN" baseline="0" dirty="0" smtClean="0"/>
              <a:t>3x3 filter</a:t>
            </a:r>
            <a:r>
              <a:rPr lang="zh-CN" altLang="en-US" baseline="0" dirty="0" smtClean="0"/>
              <a:t>的通道数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也就是先用</a:t>
            </a:r>
            <a:r>
              <a:rPr lang="en-US" altLang="zh-CN" baseline="0" dirty="0" smtClean="0"/>
              <a:t>1x1</a:t>
            </a:r>
            <a:r>
              <a:rPr lang="zh-CN" altLang="en-US" baseline="0" dirty="0" smtClean="0"/>
              <a:t>去压缩通道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就是</a:t>
            </a:r>
            <a:r>
              <a:rPr lang="en-US" altLang="zh-CN" baseline="0" dirty="0" smtClean="0"/>
              <a:t>squeeze</a:t>
            </a:r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少用</a:t>
            </a:r>
            <a:r>
              <a:rPr lang="en-US" altLang="zh-CN" baseline="0" dirty="0" smtClean="0"/>
              <a:t>pooling</a:t>
            </a:r>
            <a:r>
              <a:rPr lang="zh-CN" altLang="en-US" baseline="0" dirty="0" smtClean="0"/>
              <a:t>或者是</a:t>
            </a:r>
            <a:r>
              <a:rPr lang="en-US" altLang="zh-CN" baseline="0" dirty="0" smtClean="0"/>
              <a:t>conv stride, </a:t>
            </a:r>
            <a:r>
              <a:rPr lang="zh-CN" altLang="en-US" baseline="0" dirty="0" smtClean="0"/>
              <a:t>保留比较大的特征图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信息保留的多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最后的准确性更高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但这点使模型解释的成本更高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运算代价更大了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5683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baseline="0" dirty="0" smtClean="0"/>
              <a:t>将空间</a:t>
            </a:r>
            <a:r>
              <a:rPr lang="en-US" altLang="zh-CN" baseline="0" dirty="0" smtClean="0"/>
              <a:t>conv</a:t>
            </a:r>
            <a:r>
              <a:rPr lang="zh-CN" altLang="en-US" baseline="0" dirty="0" smtClean="0"/>
              <a:t>和深度</a:t>
            </a:r>
            <a:r>
              <a:rPr lang="en-US" altLang="zh-CN" baseline="0" dirty="0" smtClean="0"/>
              <a:t>conv</a:t>
            </a:r>
            <a:r>
              <a:rPr lang="zh-CN" altLang="en-US" baseline="0" dirty="0" smtClean="0"/>
              <a:t>完全分离开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提速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相比</a:t>
            </a:r>
            <a:r>
              <a:rPr lang="en-US" altLang="zh-CN" baseline="0" dirty="0" err="1" smtClean="0"/>
              <a:t>SqueezeNet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计算量方面有明显提升</a:t>
            </a:r>
            <a:r>
              <a:rPr lang="en-US" altLang="zh-CN" baseline="0" dirty="0" smtClean="0"/>
              <a:t>(</a:t>
            </a:r>
            <a:r>
              <a:rPr lang="en-US" altLang="zh-CN" baseline="0" dirty="0" err="1" smtClean="0"/>
              <a:t>SqueezeNet</a:t>
            </a:r>
            <a:r>
              <a:rPr lang="zh-CN" altLang="en-US" baseline="0" dirty="0" smtClean="0"/>
              <a:t>似乎并没有考虑这个</a:t>
            </a:r>
            <a:r>
              <a:rPr lang="en-US" altLang="zh-CN" baseline="0" dirty="0" smtClean="0"/>
              <a:t>)</a:t>
            </a:r>
          </a:p>
          <a:p>
            <a:pPr marL="228600" indent="-228600">
              <a:buAutoNum type="arabicPeriod"/>
            </a:pPr>
            <a:r>
              <a:rPr lang="en-US" altLang="zh-CN" baseline="0" dirty="0" smtClean="0"/>
              <a:t>Accuracy</a:t>
            </a:r>
            <a:r>
              <a:rPr lang="zh-CN" altLang="en-US" baseline="0" dirty="0" smtClean="0"/>
              <a:t>上</a:t>
            </a:r>
            <a:r>
              <a:rPr lang="en-US" altLang="zh-CN" baseline="0" dirty="0" smtClean="0"/>
              <a:t>, </a:t>
            </a:r>
            <a:r>
              <a:rPr lang="en-US" altLang="zh-CN" baseline="0" dirty="0" err="1" smtClean="0"/>
              <a:t>MobileNet</a:t>
            </a:r>
            <a:r>
              <a:rPr lang="zh-CN" altLang="en-US" baseline="0" dirty="0" smtClean="0"/>
              <a:t>其实和</a:t>
            </a:r>
            <a:r>
              <a:rPr lang="en-US" altLang="zh-CN" baseline="0" dirty="0" err="1" smtClean="0"/>
              <a:t>AlexNet</a:t>
            </a:r>
            <a:r>
              <a:rPr lang="zh-CN" altLang="en-US" baseline="0" dirty="0" smtClean="0"/>
              <a:t>差不了太多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稍有提升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728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8778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ShuffleNet</a:t>
            </a:r>
            <a:r>
              <a:rPr lang="zh-CN" altLang="en-US" dirty="0" smtClean="0"/>
              <a:t>的几个创新点</a:t>
            </a:r>
            <a:endParaRPr lang="en-US" altLang="zh-CN" dirty="0" smtClean="0"/>
          </a:p>
          <a:p>
            <a:r>
              <a:rPr lang="en-US" altLang="zh-CN" dirty="0" smtClean="0"/>
              <a:t>1. </a:t>
            </a:r>
            <a:r>
              <a:rPr lang="zh-CN" altLang="en-US" dirty="0" smtClean="0"/>
              <a:t>提出了一个类似于</a:t>
            </a:r>
            <a:r>
              <a:rPr lang="en-US" altLang="zh-CN" dirty="0" err="1" smtClean="0"/>
              <a:t>ResNet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BottleNeck</a:t>
            </a:r>
            <a:r>
              <a:rPr lang="zh-CN" altLang="en-US" dirty="0" smtClean="0"/>
              <a:t>单元 </a:t>
            </a:r>
            <a:br>
              <a:rPr lang="zh-CN" altLang="en-US" dirty="0" smtClean="0"/>
            </a:br>
            <a:r>
              <a:rPr lang="zh-CN" altLang="en-US" dirty="0" smtClean="0"/>
              <a:t>借鉴</a:t>
            </a:r>
            <a:r>
              <a:rPr lang="en-US" altLang="zh-CN" dirty="0" err="1" smtClean="0"/>
              <a:t>ResNet</a:t>
            </a:r>
            <a:r>
              <a:rPr lang="zh-CN" altLang="en-US" dirty="0" smtClean="0"/>
              <a:t>的旁路分支思想，</a:t>
            </a:r>
            <a:r>
              <a:rPr lang="en-US" altLang="zh-CN" dirty="0" err="1" smtClean="0"/>
              <a:t>ShuffleNet</a:t>
            </a:r>
            <a:r>
              <a:rPr lang="zh-CN" altLang="en-US" dirty="0" smtClean="0"/>
              <a:t>也引入了类似的网络单元。不同的是，在</a:t>
            </a:r>
            <a:r>
              <a:rPr lang="en-US" altLang="zh-CN" dirty="0" smtClean="0"/>
              <a:t>stride=2</a:t>
            </a:r>
            <a:r>
              <a:rPr lang="zh-CN" altLang="en-US" dirty="0" smtClean="0"/>
              <a:t>的单元中，用</a:t>
            </a:r>
            <a:r>
              <a:rPr lang="en-US" altLang="zh-CN" dirty="0" err="1" smtClean="0"/>
              <a:t>concat</a:t>
            </a:r>
            <a:r>
              <a:rPr lang="zh-CN" altLang="en-US" dirty="0" smtClean="0"/>
              <a:t>操作代替了</a:t>
            </a:r>
            <a:r>
              <a:rPr lang="en-US" altLang="zh-CN" dirty="0" smtClean="0"/>
              <a:t>add</a:t>
            </a:r>
            <a:r>
              <a:rPr lang="zh-CN" altLang="en-US" dirty="0" smtClean="0"/>
              <a:t>操作，用</a:t>
            </a:r>
            <a:r>
              <a:rPr lang="en-US" altLang="zh-CN" dirty="0" smtClean="0"/>
              <a:t>average pooling</a:t>
            </a:r>
            <a:r>
              <a:rPr lang="zh-CN" altLang="en-US" dirty="0" smtClean="0"/>
              <a:t>代替了</a:t>
            </a:r>
            <a:r>
              <a:rPr lang="en-US" altLang="zh-CN" dirty="0" smtClean="0"/>
              <a:t>1x1stride=2</a:t>
            </a:r>
            <a:r>
              <a:rPr lang="zh-CN" altLang="en-US" dirty="0" smtClean="0"/>
              <a:t>的卷积操作，有效地减少了计算量和参数。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提出将</a:t>
            </a:r>
            <a:r>
              <a:rPr lang="en-US" altLang="zh-CN" dirty="0" smtClean="0"/>
              <a:t>1x1</a:t>
            </a:r>
            <a:r>
              <a:rPr lang="zh-CN" altLang="en-US" dirty="0" smtClean="0"/>
              <a:t>卷积采用</a:t>
            </a:r>
            <a:r>
              <a:rPr lang="en-US" altLang="zh-CN" dirty="0" smtClean="0"/>
              <a:t>group</a:t>
            </a:r>
            <a:r>
              <a:rPr lang="zh-CN" altLang="en-US" dirty="0" smtClean="0"/>
              <a:t>操作会得到更好的分类性能 </a:t>
            </a:r>
            <a:br>
              <a:rPr lang="zh-CN" altLang="en-US" dirty="0" smtClean="0"/>
            </a:br>
            <a:r>
              <a:rPr lang="zh-CN" altLang="en-US" dirty="0" smtClean="0"/>
              <a:t>在</a:t>
            </a:r>
            <a:r>
              <a:rPr lang="en-US" altLang="zh-CN" dirty="0" err="1" smtClean="0"/>
              <a:t>MobileNet</a:t>
            </a:r>
            <a:r>
              <a:rPr lang="zh-CN" altLang="en-US" dirty="0" smtClean="0"/>
              <a:t>中提过，</a:t>
            </a:r>
            <a:r>
              <a:rPr lang="en-US" altLang="zh-CN" dirty="0" smtClean="0"/>
              <a:t>1x1</a:t>
            </a:r>
            <a:r>
              <a:rPr lang="zh-CN" altLang="en-US" dirty="0" smtClean="0"/>
              <a:t>卷积的操作占据了约</a:t>
            </a:r>
            <a:r>
              <a:rPr lang="en-US" altLang="zh-CN" dirty="0" smtClean="0"/>
              <a:t>95%</a:t>
            </a:r>
            <a:r>
              <a:rPr lang="zh-CN" altLang="en-US" dirty="0" smtClean="0"/>
              <a:t>的计算量，所以作者将</a:t>
            </a:r>
            <a:r>
              <a:rPr lang="en-US" altLang="zh-CN" dirty="0" smtClean="0"/>
              <a:t>1x1</a:t>
            </a:r>
            <a:r>
              <a:rPr lang="zh-CN" altLang="en-US" dirty="0" smtClean="0"/>
              <a:t>也更改为</a:t>
            </a:r>
            <a:r>
              <a:rPr lang="en-US" altLang="zh-CN" dirty="0" smtClean="0"/>
              <a:t>group</a:t>
            </a:r>
            <a:r>
              <a:rPr lang="zh-CN" altLang="en-US" dirty="0" smtClean="0"/>
              <a:t>卷积，使得相比</a:t>
            </a:r>
            <a:r>
              <a:rPr lang="en-US" altLang="zh-CN" dirty="0" err="1" smtClean="0"/>
              <a:t>MobileNet</a:t>
            </a:r>
            <a:r>
              <a:rPr lang="zh-CN" altLang="en-US" dirty="0" smtClean="0"/>
              <a:t>的计算量大大减少。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提出了核心的</a:t>
            </a:r>
            <a:r>
              <a:rPr lang="en-US" altLang="zh-CN" dirty="0" smtClean="0"/>
              <a:t>shuffle</a:t>
            </a:r>
            <a:r>
              <a:rPr lang="zh-CN" altLang="en-US" dirty="0" smtClean="0"/>
              <a:t>操作将不同</a:t>
            </a:r>
            <a:r>
              <a:rPr lang="en-US" altLang="zh-CN" dirty="0" smtClean="0"/>
              <a:t>group</a:t>
            </a:r>
            <a:r>
              <a:rPr lang="zh-CN" altLang="en-US" dirty="0" smtClean="0"/>
              <a:t>中的通道进行打散，从而保证不同输入通道之间的信息传递。解决多个</a:t>
            </a:r>
            <a:r>
              <a:rPr lang="en-US" altLang="zh-CN" dirty="0" smtClean="0"/>
              <a:t>group</a:t>
            </a:r>
            <a:r>
              <a:rPr lang="en-US" altLang="zh-CN" baseline="0" dirty="0" smtClean="0"/>
              <a:t> conv</a:t>
            </a:r>
            <a:r>
              <a:rPr lang="zh-CN" altLang="en-US" baseline="0" dirty="0" smtClean="0"/>
              <a:t>叠加出现的边界效应问题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 err="1" smtClean="0"/>
              <a:t>ShuffleNet</a:t>
            </a:r>
            <a:r>
              <a:rPr lang="zh-CN" altLang="en-US" dirty="0" smtClean="0"/>
              <a:t>的</a:t>
            </a:r>
            <a:r>
              <a:rPr lang="en-US" altLang="zh-CN" dirty="0" smtClean="0"/>
              <a:t>shuffle</a:t>
            </a:r>
            <a:r>
              <a:rPr lang="zh-CN" altLang="en-US" dirty="0" smtClean="0"/>
              <a:t>操作如图</a:t>
            </a:r>
            <a:r>
              <a:rPr lang="en-US" altLang="zh-CN" dirty="0" smtClean="0"/>
              <a:t>11</a:t>
            </a:r>
            <a:r>
              <a:rPr lang="zh-CN" altLang="en-US" dirty="0" smtClean="0"/>
              <a:t>所示。 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Channels Shuffle </a:t>
            </a:r>
            <a:r>
              <a:rPr lang="zh-CN" altLang="en-US" dirty="0" smtClean="0"/>
              <a:t>操作会导致内存不连续这个影响有待评估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6978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MFLOPs(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Million Floating-point Operations per Second</a:t>
            </a:r>
            <a:r>
              <a:rPr lang="en-US" altLang="zh-CN" dirty="0" smtClean="0"/>
              <a:t>) </a:t>
            </a:r>
            <a:r>
              <a:rPr lang="zh-CN" altLang="en-US" dirty="0" smtClean="0"/>
              <a:t>衡量计算复杂度的指标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74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MFLOPs(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Million Floating-point Operations per Second</a:t>
            </a:r>
            <a:r>
              <a:rPr lang="en-US" altLang="zh-CN" dirty="0" smtClean="0"/>
              <a:t>) </a:t>
            </a:r>
            <a:r>
              <a:rPr lang="zh-CN" altLang="en-US" dirty="0" smtClean="0"/>
              <a:t>衡量计算复杂度的指标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8521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186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>
                <a:solidFill>
                  <a:prstClr val="black"/>
                </a:solidFill>
              </a:rPr>
              <a:pPr/>
              <a:t>34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6544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aseline="0" dirty="0" smtClean="0"/>
              <a:t>老师网络是一个甚至好几个复杂网络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学生网络是一个结构相对简单的网络</a:t>
            </a:r>
            <a:endParaRPr lang="en-US" altLang="zh-CN" baseline="0" dirty="0" smtClean="0"/>
          </a:p>
          <a:p>
            <a:pPr marL="0" indent="0">
              <a:buNone/>
            </a:pPr>
            <a:endParaRPr lang="en-US" altLang="zh-CN" baseline="0" dirty="0" smtClean="0"/>
          </a:p>
          <a:p>
            <a:pPr marL="0" indent="0">
              <a:buNone/>
            </a:pPr>
            <a:r>
              <a:rPr lang="en-US" altLang="zh-CN" baseline="0" dirty="0" smtClean="0"/>
              <a:t>Distillation</a:t>
            </a:r>
            <a:r>
              <a:rPr lang="zh-CN" altLang="en-US" baseline="0" dirty="0" smtClean="0"/>
              <a:t>是先训练老师网络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得到</a:t>
            </a:r>
            <a:r>
              <a:rPr lang="en-US" altLang="zh-CN" baseline="0" dirty="0" smtClean="0"/>
              <a:t>logits</a:t>
            </a:r>
            <a:r>
              <a:rPr lang="zh-CN" altLang="en-US" baseline="0" dirty="0" smtClean="0"/>
              <a:t>层的输出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在</a:t>
            </a:r>
            <a:r>
              <a:rPr lang="en-US" altLang="zh-CN" baseline="0" dirty="0" err="1" smtClean="0"/>
              <a:t>softmax</a:t>
            </a:r>
            <a:r>
              <a:rPr lang="zh-CN" altLang="en-US" baseline="0" dirty="0" smtClean="0"/>
              <a:t>函数中加</a:t>
            </a:r>
            <a:r>
              <a:rPr lang="en-US" altLang="zh-CN" baseline="0" dirty="0" smtClean="0"/>
              <a:t>T</a:t>
            </a:r>
            <a:r>
              <a:rPr lang="zh-CN" altLang="en-US" baseline="0" dirty="0" smtClean="0"/>
              <a:t>参数计算</a:t>
            </a:r>
            <a:r>
              <a:rPr lang="en-US" altLang="zh-CN" baseline="0" dirty="0" smtClean="0"/>
              <a:t>Soft Target, </a:t>
            </a:r>
            <a:r>
              <a:rPr lang="zh-CN" altLang="en-US" baseline="0" dirty="0" smtClean="0"/>
              <a:t>用</a:t>
            </a:r>
            <a:r>
              <a:rPr lang="en-US" altLang="zh-CN" baseline="0" dirty="0" smtClean="0"/>
              <a:t>Soft Target</a:t>
            </a:r>
            <a:r>
              <a:rPr lang="zh-CN" altLang="en-US" baseline="0" dirty="0" smtClean="0"/>
              <a:t>结合</a:t>
            </a:r>
            <a:r>
              <a:rPr lang="en-US" altLang="zh-CN" baseline="0" dirty="0" smtClean="0"/>
              <a:t>Hard Target(</a:t>
            </a:r>
            <a:r>
              <a:rPr lang="zh-CN" altLang="en-US" baseline="0" dirty="0" smtClean="0"/>
              <a:t>就是原来训练数据的标签</a:t>
            </a:r>
            <a:r>
              <a:rPr lang="en-US" altLang="zh-CN" baseline="0" dirty="0" smtClean="0"/>
              <a:t>)</a:t>
            </a:r>
            <a:r>
              <a:rPr lang="zh-CN" altLang="en-US" baseline="0" dirty="0" smtClean="0"/>
              <a:t>作为学生网络训练数据的标签</a:t>
            </a:r>
            <a:endParaRPr lang="en-US" altLang="zh-CN" baseline="0" dirty="0" smtClean="0"/>
          </a:p>
          <a:p>
            <a:pPr marL="0" indent="0">
              <a:buNone/>
            </a:pP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首先</a:t>
            </a:r>
            <a:r>
              <a:rPr lang="en-US" altLang="zh-CN" baseline="0" dirty="0" smtClean="0"/>
              <a:t>, Distilling Knowledge</a:t>
            </a:r>
            <a:r>
              <a:rPr lang="zh-CN" altLang="en-US" baseline="0" dirty="0" smtClean="0"/>
              <a:t>是迁移学习的一种发展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一般的迁移学习是直接利用学到的权重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而</a:t>
            </a:r>
            <a:r>
              <a:rPr lang="zh-CN" altLang="en-US" dirty="0" smtClean="0"/>
              <a:t>蒸馏模型所迁移的是标签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smtClean="0"/>
              <a:t>Soft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Target</a:t>
            </a:r>
            <a:r>
              <a:rPr lang="zh-CN" altLang="en-US" baseline="0" dirty="0" smtClean="0"/>
              <a:t>是给</a:t>
            </a:r>
            <a:r>
              <a:rPr lang="en-US" altLang="zh-CN" baseline="0" dirty="0" err="1" smtClean="0"/>
              <a:t>Softmax</a:t>
            </a:r>
            <a:r>
              <a:rPr lang="zh-CN" altLang="en-US" baseline="0" dirty="0" smtClean="0"/>
              <a:t>函数加一个</a:t>
            </a:r>
            <a:r>
              <a:rPr lang="en-US" altLang="zh-CN" baseline="0" dirty="0" smtClean="0"/>
              <a:t>T</a:t>
            </a:r>
            <a:r>
              <a:rPr lang="zh-CN" altLang="en-US" baseline="0" dirty="0" smtClean="0"/>
              <a:t>参数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让学生网络不止是学最终的分类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也要学老师网络中给这张图预测了哪几种类型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概率各是多少</a:t>
            </a:r>
            <a:r>
              <a:rPr lang="en-US" altLang="zh-CN" baseline="0" dirty="0" smtClean="0"/>
              <a:t>;</a:t>
            </a:r>
          </a:p>
          <a:p>
            <a:pPr marL="0" indent="0">
              <a:buNone/>
            </a:pPr>
            <a:r>
              <a:rPr lang="en-US" altLang="zh-CN" baseline="0" dirty="0" smtClean="0"/>
              <a:t>     </a:t>
            </a:r>
            <a:r>
              <a:rPr lang="zh-CN" altLang="en-US" baseline="0" dirty="0" smtClean="0"/>
              <a:t>这样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把原先的有监督分类问题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变成了一个有监督回归问题</a:t>
            </a:r>
            <a:endParaRPr lang="en-US" altLang="zh-CN" baseline="0" dirty="0" smtClean="0"/>
          </a:p>
          <a:p>
            <a:pPr marL="0" indent="0">
              <a:buNone/>
            </a:pPr>
            <a:r>
              <a:rPr lang="en-US" altLang="zh-CN" b="0" baseline="0" dirty="0" smtClean="0"/>
              <a:t>     Soft </a:t>
            </a:r>
            <a:r>
              <a:rPr lang="en-US" altLang="zh-CN" b="0" baseline="0" dirty="0" err="1" smtClean="0"/>
              <a:t>Targe</a:t>
            </a:r>
            <a:r>
              <a:rPr lang="zh-CN" altLang="en-US" b="0" dirty="0" smtClean="0"/>
              <a:t>的作用就是作为</a:t>
            </a:r>
            <a:r>
              <a:rPr lang="en-US" altLang="zh-CN" b="0" dirty="0" err="1" smtClean="0"/>
              <a:t>Regularizers</a:t>
            </a:r>
            <a:r>
              <a:rPr lang="zh-CN" altLang="en-US" b="0" dirty="0" smtClean="0"/>
              <a:t>，它弥补了分类问题中监督信号不足的问题，降低了搜索空间，从而提高了</a:t>
            </a:r>
            <a:r>
              <a:rPr lang="en-US" altLang="zh-CN" b="0" dirty="0" smtClean="0"/>
              <a:t>generalization</a:t>
            </a:r>
          </a:p>
          <a:p>
            <a:pPr marL="0" indent="0">
              <a:buNone/>
            </a:pPr>
            <a:r>
              <a:rPr lang="en-US" altLang="zh-CN" b="0" baseline="0" dirty="0" smtClean="0"/>
              <a:t>3. </a:t>
            </a:r>
            <a:r>
              <a:rPr lang="zh-CN" altLang="en-US" b="0" baseline="0" dirty="0" smtClean="0"/>
              <a:t>在竞赛中</a:t>
            </a:r>
            <a:r>
              <a:rPr lang="en-US" altLang="zh-CN" b="0" baseline="0" dirty="0" smtClean="0"/>
              <a:t>, </a:t>
            </a:r>
            <a:r>
              <a:rPr lang="zh-CN" altLang="en-US" b="0" baseline="0" dirty="0" smtClean="0"/>
              <a:t>常用集成学习的方法来提高准确率</a:t>
            </a:r>
            <a:r>
              <a:rPr lang="en-US" altLang="zh-CN" b="0" baseline="0" dirty="0" smtClean="0"/>
              <a:t>, </a:t>
            </a:r>
            <a:r>
              <a:rPr lang="zh-CN" altLang="en-US" b="0" baseline="0" dirty="0" smtClean="0"/>
              <a:t>就是用好几个网络训练的结果来投票</a:t>
            </a:r>
            <a:r>
              <a:rPr lang="en-US" altLang="zh-CN" b="0" baseline="0" dirty="0" smtClean="0"/>
              <a:t>, </a:t>
            </a:r>
            <a:r>
              <a:rPr lang="zh-CN" altLang="en-US" b="0" baseline="0" dirty="0" smtClean="0"/>
              <a:t>而这里用集成学习方法训练老师网络</a:t>
            </a:r>
            <a:r>
              <a:rPr lang="en-US" altLang="zh-CN" b="0" baseline="0" dirty="0" smtClean="0"/>
              <a:t>, </a:t>
            </a:r>
            <a:r>
              <a:rPr lang="zh-CN" altLang="en-US" b="0" baseline="0" dirty="0" smtClean="0"/>
              <a:t>我们可以直观理解为不止一个老师</a:t>
            </a:r>
            <a:r>
              <a:rPr lang="en-US" altLang="zh-CN" b="0" baseline="0" dirty="0" smtClean="0"/>
              <a:t>, </a:t>
            </a:r>
            <a:r>
              <a:rPr lang="zh-CN" altLang="en-US" b="0" baseline="0" dirty="0" smtClean="0"/>
              <a:t>要好几个老师来教一个学生</a:t>
            </a:r>
            <a:endParaRPr lang="en-US" altLang="zh-CN" b="0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3359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0482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baseline="0" dirty="0" smtClean="0"/>
              <a:t>剪枝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去掉一些不重要的连接</a:t>
            </a:r>
            <a:r>
              <a:rPr lang="en-US" altLang="zh-CN" baseline="0" dirty="0" smtClean="0"/>
              <a:t>(</a:t>
            </a:r>
            <a:r>
              <a:rPr lang="zh-CN" altLang="en-US" baseline="0" dirty="0" smtClean="0"/>
              <a:t>训练出来几乎为</a:t>
            </a:r>
            <a:r>
              <a:rPr lang="en-US" altLang="zh-CN" baseline="0" dirty="0" smtClean="0"/>
              <a:t>0</a:t>
            </a:r>
            <a:r>
              <a:rPr lang="zh-CN" altLang="en-US" baseline="0" dirty="0" smtClean="0"/>
              <a:t>权重的连接</a:t>
            </a:r>
            <a:r>
              <a:rPr lang="en-US" altLang="zh-CN" baseline="0" dirty="0" smtClean="0"/>
              <a:t>), Han Song</a:t>
            </a:r>
            <a:r>
              <a:rPr lang="zh-CN" altLang="en-US" baseline="0" dirty="0" smtClean="0"/>
              <a:t>在</a:t>
            </a:r>
            <a:r>
              <a:rPr lang="en-US" altLang="zh-CN" baseline="0" dirty="0" smtClean="0"/>
              <a:t>ICLR</a:t>
            </a:r>
            <a:r>
              <a:rPr lang="zh-CN" altLang="en-US" baseline="0" dirty="0" smtClean="0"/>
              <a:t>领奖的演讲这儿说的很有意思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剪枝相当于一个人喝大了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但又没有丧失意识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可以做一些简单的任务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所以对简单任务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我们不需要那么多的冗余连接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权值共享是用少的</a:t>
            </a:r>
            <a:r>
              <a:rPr lang="en-US" altLang="zh-CN" baseline="0" dirty="0" smtClean="0"/>
              <a:t>bit</a:t>
            </a:r>
            <a:r>
              <a:rPr lang="zh-CN" altLang="en-US" baseline="0" dirty="0" smtClean="0"/>
              <a:t>数来存之前都是浮点数的权重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而且只存权重的</a:t>
            </a:r>
            <a:r>
              <a:rPr lang="en-US" altLang="zh-CN" baseline="0" dirty="0" smtClean="0"/>
              <a:t>shift</a:t>
            </a:r>
            <a:r>
              <a:rPr lang="zh-CN" altLang="en-US" baseline="0" dirty="0" smtClean="0"/>
              <a:t>和</a:t>
            </a:r>
            <a:r>
              <a:rPr lang="en-US" altLang="zh-CN" baseline="0" dirty="0" smtClean="0"/>
              <a:t>code book, </a:t>
            </a:r>
            <a:r>
              <a:rPr lang="zh-CN" altLang="en-US" baseline="0" dirty="0" smtClean="0"/>
              <a:t>就相当于训练这边编密码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解释的时候用</a:t>
            </a:r>
            <a:r>
              <a:rPr lang="en-US" altLang="zh-CN" baseline="0" dirty="0" smtClean="0"/>
              <a:t>code book</a:t>
            </a:r>
            <a:r>
              <a:rPr lang="zh-CN" altLang="en-US" baseline="0" dirty="0" smtClean="0"/>
              <a:t>来解码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smtClean="0"/>
              <a:t>Huffman</a:t>
            </a:r>
            <a:r>
              <a:rPr lang="zh-CN" altLang="en-US" dirty="0" smtClean="0"/>
              <a:t>按照符号出现的概率来进行变长编码</a:t>
            </a:r>
            <a:r>
              <a:rPr lang="en-US" altLang="zh-CN" dirty="0" smtClean="0"/>
              <a:t>,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可以进一步减轻存储参数的</a:t>
            </a:r>
            <a:r>
              <a:rPr lang="en-US" altLang="zh-CN" baseline="0" dirty="0" smtClean="0"/>
              <a:t>Memory</a:t>
            </a:r>
            <a:r>
              <a:rPr lang="zh-CN" altLang="en-US" baseline="0" dirty="0" smtClean="0"/>
              <a:t>压力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过去图像压缩经常会用到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2578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baseline="0" dirty="0" smtClean="0"/>
              <a:t>几乎没有准确率的损失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如果和小模型搭配使用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将更有利于在移动端部署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虽然模型被压缩了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但模型的解释成本增加了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这一点还要</a:t>
            </a:r>
            <a:r>
              <a:rPr lang="en-US" altLang="zh-CN" baseline="0" dirty="0" smtClean="0"/>
              <a:t>double confirmed</a:t>
            </a:r>
            <a:r>
              <a:rPr lang="zh-CN" altLang="en-US" baseline="0" dirty="0" smtClean="0"/>
              <a:t>一下</a:t>
            </a:r>
            <a:endParaRPr lang="en-US" altLang="zh-CN" baseline="0" dirty="0" smtClean="0"/>
          </a:p>
          <a:p>
            <a:pPr marL="0" indent="0">
              <a:buNone/>
            </a:pPr>
            <a:r>
              <a:rPr lang="zh-CN" altLang="en-US" baseline="0" dirty="0" smtClean="0"/>
              <a:t>因为模型的稀疏连接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需要特殊的库来处理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所以这种压缩方法在模型解释的时候一定是增加了成本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9606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837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1957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年美国康乃尔大学的心理学家罗森勃拉特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Rosenblann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提出了感知器或感知机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Percepuon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的概念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并试图用它来模拟动物和人脑的感知与学习能力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而且用一个电子线路设计了著名的感知器神经网络模型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称为仿脑机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能够识别英文字母印刷体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深度学习应用的四个大的领域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CV/NLP/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语音识别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机器人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6107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aseline="0" dirty="0" smtClean="0"/>
              <a:t>XNOR-Net</a:t>
            </a:r>
            <a:r>
              <a:rPr lang="zh-CN" altLang="en-US" baseline="0" dirty="0" smtClean="0"/>
              <a:t>的目的有两点一是降低模型大小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二是简化计算</a:t>
            </a:r>
            <a:endParaRPr lang="en-US" altLang="zh-CN" baseline="0" dirty="0" smtClean="0"/>
          </a:p>
          <a:p>
            <a:pPr marL="0" indent="0">
              <a:buNone/>
            </a:pPr>
            <a:r>
              <a:rPr lang="zh-CN" altLang="en-US" baseline="0" dirty="0" smtClean="0"/>
              <a:t>分两个层次来实现</a:t>
            </a:r>
            <a:endParaRPr lang="en-US" altLang="zh-CN" baseline="0" dirty="0" smtClean="0"/>
          </a:p>
          <a:p>
            <a:pPr marL="0" indent="0">
              <a:buNone/>
            </a:pPr>
            <a:r>
              <a:rPr lang="zh-CN" altLang="en-US" baseline="0" dirty="0" smtClean="0"/>
              <a:t>一是</a:t>
            </a:r>
            <a:r>
              <a:rPr lang="en-US" altLang="zh-CN" baseline="0" dirty="0" smtClean="0"/>
              <a:t>Binary Weight, </a:t>
            </a:r>
            <a:r>
              <a:rPr lang="zh-CN" altLang="en-US" baseline="0" dirty="0" smtClean="0"/>
              <a:t>就是</a:t>
            </a:r>
            <a:r>
              <a:rPr lang="en-US" altLang="zh-CN" baseline="0" dirty="0" smtClean="0"/>
              <a:t>Weight</a:t>
            </a:r>
            <a:r>
              <a:rPr lang="zh-CN" altLang="en-US" baseline="0" dirty="0" smtClean="0"/>
              <a:t>每次更新完用符号位作为二值和该通道所有</a:t>
            </a:r>
            <a:r>
              <a:rPr lang="en-US" altLang="zh-CN" baseline="0" dirty="0" smtClean="0"/>
              <a:t>Weight</a:t>
            </a:r>
            <a:r>
              <a:rPr lang="zh-CN" altLang="en-US" baseline="0" dirty="0" smtClean="0"/>
              <a:t>的</a:t>
            </a:r>
            <a:r>
              <a:rPr lang="en-US" altLang="zh-CN" baseline="0" dirty="0" smtClean="0"/>
              <a:t>L1</a:t>
            </a:r>
            <a:r>
              <a:rPr lang="zh-CN" altLang="en-US" baseline="0" dirty="0" smtClean="0"/>
              <a:t>范数作为</a:t>
            </a:r>
            <a:r>
              <a:rPr lang="en-US" altLang="zh-CN" baseline="0" dirty="0" smtClean="0"/>
              <a:t>scale</a:t>
            </a:r>
            <a:r>
              <a:rPr lang="zh-CN" altLang="en-US" baseline="0" dirty="0" smtClean="0"/>
              <a:t>把所有参数都变成</a:t>
            </a:r>
            <a:r>
              <a:rPr lang="en-US" altLang="zh-CN" baseline="0" dirty="0" smtClean="0"/>
              <a:t>-1</a:t>
            </a:r>
            <a:r>
              <a:rPr lang="zh-CN" altLang="en-US" baseline="0" dirty="0" smtClean="0"/>
              <a:t>和</a:t>
            </a:r>
            <a:r>
              <a:rPr lang="en-US" altLang="zh-CN" baseline="0" dirty="0" smtClean="0"/>
              <a:t>1</a:t>
            </a:r>
          </a:p>
          <a:p>
            <a:pPr marL="0" indent="0">
              <a:buNone/>
            </a:pPr>
            <a:r>
              <a:rPr lang="zh-CN" altLang="en-US" baseline="0" dirty="0" smtClean="0"/>
              <a:t>原先的训练框架没有变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只是在计算</a:t>
            </a:r>
            <a:r>
              <a:rPr lang="en-US" altLang="zh-CN" baseline="0" dirty="0" smtClean="0"/>
              <a:t>Weight</a:t>
            </a:r>
            <a:r>
              <a:rPr lang="zh-CN" altLang="en-US" baseline="0" dirty="0" smtClean="0"/>
              <a:t>和</a:t>
            </a:r>
            <a:r>
              <a:rPr lang="en-US" altLang="zh-CN" baseline="0" dirty="0" smtClean="0"/>
              <a:t>Weight</a:t>
            </a:r>
            <a:r>
              <a:rPr lang="zh-CN" altLang="en-US" baseline="0" dirty="0" smtClean="0"/>
              <a:t>导数的时候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要增加二值过程和二值的导数</a:t>
            </a:r>
            <a:r>
              <a:rPr lang="en-US" altLang="zh-CN" baseline="0" dirty="0" smtClean="0"/>
              <a:t>(</a:t>
            </a:r>
            <a:r>
              <a:rPr lang="zh-CN" altLang="en-US" baseline="0" dirty="0" smtClean="0"/>
              <a:t>二值是没有导数的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近似成了</a:t>
            </a:r>
            <a:r>
              <a:rPr lang="en-US" altLang="zh-CN" baseline="0" dirty="0" err="1" smtClean="0"/>
              <a:t>Htanh</a:t>
            </a:r>
            <a:r>
              <a:rPr lang="en-US" altLang="zh-CN" baseline="0" dirty="0" smtClean="0"/>
              <a:t>(x))</a:t>
            </a:r>
          </a:p>
          <a:p>
            <a:pPr marL="0" indent="0">
              <a:buNone/>
            </a:pPr>
            <a:r>
              <a:rPr lang="zh-CN" altLang="en-US" baseline="0" dirty="0" smtClean="0"/>
              <a:t>这样确实省了存储空间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而且性能也没降低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但是</a:t>
            </a:r>
            <a:r>
              <a:rPr lang="en-US" altLang="zh-CN" baseline="0" dirty="0" smtClean="0"/>
              <a:t>Compute cost</a:t>
            </a:r>
            <a:r>
              <a:rPr lang="zh-CN" altLang="en-US" baseline="0" dirty="0" smtClean="0"/>
              <a:t>没降多少</a:t>
            </a:r>
            <a:endParaRPr lang="en-US" altLang="zh-CN" baseline="0" dirty="0" smtClean="0"/>
          </a:p>
          <a:p>
            <a:pPr marL="0" indent="0">
              <a:buNone/>
            </a:pPr>
            <a:endParaRPr lang="en-US" altLang="zh-CN" baseline="0" dirty="0" smtClean="0"/>
          </a:p>
          <a:p>
            <a:pPr marL="0" indent="0">
              <a:buNone/>
            </a:pPr>
            <a:r>
              <a:rPr lang="zh-CN" altLang="en-US" baseline="0" dirty="0" smtClean="0"/>
              <a:t>二是</a:t>
            </a:r>
            <a:r>
              <a:rPr lang="en-US" altLang="zh-CN" baseline="0" dirty="0" smtClean="0"/>
              <a:t>XNOR-Net, </a:t>
            </a:r>
            <a:r>
              <a:rPr lang="zh-CN" altLang="en-US" baseline="0" dirty="0" smtClean="0"/>
              <a:t>就是不光要把</a:t>
            </a:r>
            <a:r>
              <a:rPr lang="en-US" altLang="zh-CN" baseline="0" dirty="0" smtClean="0"/>
              <a:t>Weights</a:t>
            </a:r>
            <a:r>
              <a:rPr lang="zh-CN" altLang="en-US" baseline="0" dirty="0" smtClean="0"/>
              <a:t>都变成</a:t>
            </a:r>
            <a:r>
              <a:rPr lang="en-US" altLang="zh-CN" baseline="0" dirty="0" smtClean="0"/>
              <a:t>-1</a:t>
            </a:r>
            <a:r>
              <a:rPr lang="zh-CN" altLang="en-US" baseline="0" dirty="0" smtClean="0"/>
              <a:t>和</a:t>
            </a:r>
            <a:r>
              <a:rPr lang="en-US" altLang="zh-CN" baseline="0" dirty="0" smtClean="0"/>
              <a:t>1, </a:t>
            </a:r>
            <a:r>
              <a:rPr lang="zh-CN" altLang="en-US" baseline="0" dirty="0" smtClean="0"/>
              <a:t>还要把激活值都变成</a:t>
            </a:r>
            <a:r>
              <a:rPr lang="en-US" altLang="zh-CN" baseline="0" dirty="0" smtClean="0"/>
              <a:t>-1</a:t>
            </a:r>
            <a:r>
              <a:rPr lang="zh-CN" altLang="en-US" baseline="0" dirty="0" smtClean="0"/>
              <a:t>和</a:t>
            </a:r>
            <a:r>
              <a:rPr lang="en-US" altLang="zh-CN" baseline="0" dirty="0" smtClean="0"/>
              <a:t>1, </a:t>
            </a:r>
            <a:r>
              <a:rPr lang="zh-CN" altLang="en-US" baseline="0" dirty="0" smtClean="0"/>
              <a:t>这样</a:t>
            </a:r>
            <a:r>
              <a:rPr lang="en-US" altLang="zh-CN" baseline="0" dirty="0" smtClean="0"/>
              <a:t>A*W</a:t>
            </a:r>
            <a:r>
              <a:rPr lang="zh-CN" altLang="en-US" baseline="0" dirty="0" smtClean="0"/>
              <a:t>原先要做的点乘运算就变成了</a:t>
            </a:r>
            <a:r>
              <a:rPr lang="en-US" altLang="zh-CN" baseline="0" dirty="0" smtClean="0"/>
              <a:t>XNOR(</a:t>
            </a:r>
            <a:r>
              <a:rPr lang="zh-CN" altLang="en-US" baseline="0" dirty="0" smtClean="0"/>
              <a:t>同或</a:t>
            </a:r>
            <a:r>
              <a:rPr lang="en-US" altLang="zh-CN" baseline="0" dirty="0" smtClean="0"/>
              <a:t>)</a:t>
            </a:r>
            <a:r>
              <a:rPr lang="zh-CN" altLang="en-US" baseline="0" dirty="0" smtClean="0"/>
              <a:t>运算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大大降低计算代价</a:t>
            </a:r>
            <a:endParaRPr lang="en-US" altLang="zh-CN" baseline="0" dirty="0" smtClean="0"/>
          </a:p>
          <a:p>
            <a:pPr marL="0" indent="0">
              <a:buNone/>
            </a:pPr>
            <a:r>
              <a:rPr lang="zh-CN" altLang="en-US" baseline="0" dirty="0" smtClean="0"/>
              <a:t>但是</a:t>
            </a:r>
            <a:r>
              <a:rPr lang="en-US" altLang="zh-CN" baseline="0" dirty="0" smtClean="0"/>
              <a:t>feature map</a:t>
            </a:r>
            <a:r>
              <a:rPr lang="zh-CN" altLang="en-US" baseline="0" dirty="0" smtClean="0"/>
              <a:t>的表现力下降了</a:t>
            </a:r>
            <a:r>
              <a:rPr lang="en-US" altLang="zh-CN" baseline="0" dirty="0" smtClean="0"/>
              <a:t>(</a:t>
            </a:r>
            <a:r>
              <a:rPr lang="zh-CN" altLang="en-US" baseline="0" dirty="0" smtClean="0"/>
              <a:t>这相当于给</a:t>
            </a:r>
            <a:r>
              <a:rPr lang="en-US" altLang="zh-CN" baseline="0" dirty="0" smtClean="0"/>
              <a:t>feature map</a:t>
            </a:r>
            <a:r>
              <a:rPr lang="zh-CN" altLang="en-US" baseline="0" dirty="0" smtClean="0"/>
              <a:t>做了个</a:t>
            </a:r>
            <a:r>
              <a:rPr lang="en-US" altLang="zh-CN" baseline="0" dirty="0" smtClean="0"/>
              <a:t>dither), </a:t>
            </a:r>
            <a:r>
              <a:rPr lang="zh-CN" altLang="en-US" baseline="0" dirty="0" smtClean="0"/>
              <a:t>所以</a:t>
            </a:r>
            <a:r>
              <a:rPr lang="en-US" altLang="zh-CN" baseline="0" dirty="0" err="1" smtClean="0"/>
              <a:t>Acc</a:t>
            </a:r>
            <a:r>
              <a:rPr lang="zh-CN" altLang="en-US" baseline="0" dirty="0" smtClean="0"/>
              <a:t>就降的比较狠</a:t>
            </a:r>
            <a:endParaRPr lang="en-US" altLang="zh-CN" baseline="0" dirty="0" smtClean="0"/>
          </a:p>
          <a:p>
            <a:pPr marL="0" indent="0">
              <a:buNone/>
            </a:pPr>
            <a:endParaRPr lang="en-US" altLang="zh-CN" baseline="0" dirty="0" smtClean="0"/>
          </a:p>
          <a:p>
            <a:pPr marL="0" indent="0">
              <a:buNone/>
            </a:pPr>
            <a:r>
              <a:rPr lang="zh-CN" altLang="en-US" baseline="0" dirty="0" smtClean="0"/>
              <a:t>二值是</a:t>
            </a:r>
            <a:r>
              <a:rPr lang="en-US" altLang="zh-CN" baseline="0" dirty="0" smtClean="0"/>
              <a:t>low bit representation</a:t>
            </a:r>
            <a:r>
              <a:rPr lang="zh-CN" altLang="en-US" baseline="0" dirty="0" smtClean="0"/>
              <a:t>最极端的形式</a:t>
            </a:r>
            <a:endParaRPr lang="en-US" altLang="zh-CN" baseline="0" dirty="0" smtClean="0"/>
          </a:p>
          <a:p>
            <a:pPr marL="0" indent="0">
              <a:buNone/>
            </a:pPr>
            <a:r>
              <a:rPr lang="zh-CN" altLang="en-US" baseline="0" dirty="0" smtClean="0"/>
              <a:t>用三值或者</a:t>
            </a:r>
            <a:r>
              <a:rPr lang="en-US" altLang="zh-CN" baseline="0" dirty="0" smtClean="0"/>
              <a:t>bit</a:t>
            </a:r>
            <a:r>
              <a:rPr lang="zh-CN" altLang="en-US" baseline="0" dirty="0" smtClean="0"/>
              <a:t>位更高一点效果会好一些</a:t>
            </a:r>
            <a:endParaRPr lang="en-US" altLang="zh-CN" baseline="0" dirty="0" smtClean="0"/>
          </a:p>
          <a:p>
            <a:pPr marL="0" indent="0">
              <a:buNone/>
            </a:pPr>
            <a:endParaRPr lang="en-US" altLang="zh-CN" baseline="0" dirty="0" smtClean="0"/>
          </a:p>
          <a:p>
            <a:pPr marL="0" indent="0">
              <a:buNone/>
            </a:pPr>
            <a:r>
              <a:rPr lang="en-US" altLang="zh-CN" baseline="0" dirty="0" smtClean="0"/>
              <a:t>XNOR-Net</a:t>
            </a:r>
            <a:r>
              <a:rPr lang="zh-CN" altLang="en-US" baseline="0" dirty="0" smtClean="0"/>
              <a:t>最重要的贡献在于把最耗资源的点乘运算换成了同或运算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而且这个方法已经商业化了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公司叫</a:t>
            </a:r>
            <a:r>
              <a:rPr lang="en-US" altLang="zh-CN" baseline="0" dirty="0" smtClean="0"/>
              <a:t>XNOR.ai, </a:t>
            </a:r>
            <a:r>
              <a:rPr lang="zh-CN" altLang="en-US" baseline="0" dirty="0" smtClean="0"/>
              <a:t>这个团队把之前做的</a:t>
            </a:r>
            <a:r>
              <a:rPr lang="en-US" altLang="zh-CN" baseline="0" dirty="0" smtClean="0"/>
              <a:t>YOLO</a:t>
            </a:r>
            <a:r>
              <a:rPr lang="zh-CN" altLang="en-US" baseline="0" dirty="0" smtClean="0"/>
              <a:t>二值化了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跑在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价值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美元的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Raspberry Pi Zero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效果很惊艳</a:t>
            </a:r>
            <a:endParaRPr lang="en-US" altLang="zh-CN" baseline="0" dirty="0" smtClean="0"/>
          </a:p>
          <a:p>
            <a:pPr marL="0" indent="0">
              <a:buNone/>
            </a:pPr>
            <a:r>
              <a:rPr lang="zh-CN" altLang="en-US" baseline="0" dirty="0" smtClean="0"/>
              <a:t>二值网络给在芯片上实现神经网络提供了绝好的方向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4565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4564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aseline="0" dirty="0" smtClean="0"/>
              <a:t>XNOR-Net</a:t>
            </a:r>
            <a:r>
              <a:rPr lang="zh-CN" altLang="en-US" baseline="0" dirty="0" smtClean="0"/>
              <a:t>的目的有两点一是降低模型大小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二是简化计算</a:t>
            </a:r>
            <a:endParaRPr lang="en-US" altLang="zh-CN" baseline="0" dirty="0" smtClean="0"/>
          </a:p>
          <a:p>
            <a:pPr marL="0" indent="0">
              <a:buNone/>
            </a:pPr>
            <a:r>
              <a:rPr lang="zh-CN" altLang="en-US" baseline="0" dirty="0" smtClean="0"/>
              <a:t>分两个层次来实现</a:t>
            </a:r>
            <a:endParaRPr lang="en-US" altLang="zh-CN" baseline="0" dirty="0" smtClean="0"/>
          </a:p>
          <a:p>
            <a:pPr marL="0" indent="0">
              <a:buNone/>
            </a:pPr>
            <a:r>
              <a:rPr lang="zh-CN" altLang="en-US" baseline="0" dirty="0" smtClean="0"/>
              <a:t>一是</a:t>
            </a:r>
            <a:r>
              <a:rPr lang="en-US" altLang="zh-CN" baseline="0" dirty="0" smtClean="0"/>
              <a:t>Binary Weight, </a:t>
            </a:r>
            <a:r>
              <a:rPr lang="zh-CN" altLang="en-US" baseline="0" dirty="0" smtClean="0"/>
              <a:t>就是</a:t>
            </a:r>
            <a:r>
              <a:rPr lang="en-US" altLang="zh-CN" baseline="0" dirty="0" smtClean="0"/>
              <a:t>Weight</a:t>
            </a:r>
            <a:r>
              <a:rPr lang="zh-CN" altLang="en-US" baseline="0" dirty="0" smtClean="0"/>
              <a:t>每次更新完用符号位作为二值和该通道所有</a:t>
            </a:r>
            <a:r>
              <a:rPr lang="en-US" altLang="zh-CN" baseline="0" dirty="0" smtClean="0"/>
              <a:t>Weight</a:t>
            </a:r>
            <a:r>
              <a:rPr lang="zh-CN" altLang="en-US" baseline="0" dirty="0" smtClean="0"/>
              <a:t>的</a:t>
            </a:r>
            <a:r>
              <a:rPr lang="en-US" altLang="zh-CN" baseline="0" dirty="0" smtClean="0"/>
              <a:t>L1</a:t>
            </a:r>
            <a:r>
              <a:rPr lang="zh-CN" altLang="en-US" baseline="0" dirty="0" smtClean="0"/>
              <a:t>范数作为</a:t>
            </a:r>
            <a:r>
              <a:rPr lang="en-US" altLang="zh-CN" baseline="0" dirty="0" smtClean="0"/>
              <a:t>scale</a:t>
            </a:r>
            <a:r>
              <a:rPr lang="zh-CN" altLang="en-US" baseline="0" dirty="0" smtClean="0"/>
              <a:t>把所有参数都变成</a:t>
            </a:r>
            <a:r>
              <a:rPr lang="en-US" altLang="zh-CN" baseline="0" dirty="0" smtClean="0"/>
              <a:t>-1</a:t>
            </a:r>
            <a:r>
              <a:rPr lang="zh-CN" altLang="en-US" baseline="0" dirty="0" smtClean="0"/>
              <a:t>和</a:t>
            </a:r>
            <a:r>
              <a:rPr lang="en-US" altLang="zh-CN" baseline="0" dirty="0" smtClean="0"/>
              <a:t>1</a:t>
            </a:r>
          </a:p>
          <a:p>
            <a:pPr marL="0" indent="0">
              <a:buNone/>
            </a:pPr>
            <a:r>
              <a:rPr lang="zh-CN" altLang="en-US" baseline="0" dirty="0" smtClean="0"/>
              <a:t>原先的训练框架没有变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只是在计算</a:t>
            </a:r>
            <a:r>
              <a:rPr lang="en-US" altLang="zh-CN" baseline="0" dirty="0" smtClean="0"/>
              <a:t>Weight</a:t>
            </a:r>
            <a:r>
              <a:rPr lang="zh-CN" altLang="en-US" baseline="0" dirty="0" smtClean="0"/>
              <a:t>和</a:t>
            </a:r>
            <a:r>
              <a:rPr lang="en-US" altLang="zh-CN" baseline="0" dirty="0" smtClean="0"/>
              <a:t>Weight</a:t>
            </a:r>
            <a:r>
              <a:rPr lang="zh-CN" altLang="en-US" baseline="0" dirty="0" smtClean="0"/>
              <a:t>导数的时候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要增加二值过程和二值的导数</a:t>
            </a:r>
            <a:r>
              <a:rPr lang="en-US" altLang="zh-CN" baseline="0" dirty="0" smtClean="0"/>
              <a:t>(</a:t>
            </a:r>
            <a:r>
              <a:rPr lang="zh-CN" altLang="en-US" baseline="0" dirty="0" smtClean="0"/>
              <a:t>二值是没有导数的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近似成了</a:t>
            </a:r>
            <a:r>
              <a:rPr lang="en-US" altLang="zh-CN" baseline="0" dirty="0" err="1" smtClean="0"/>
              <a:t>Htanh</a:t>
            </a:r>
            <a:r>
              <a:rPr lang="en-US" altLang="zh-CN" baseline="0" dirty="0" smtClean="0"/>
              <a:t>(x))</a:t>
            </a:r>
          </a:p>
          <a:p>
            <a:pPr marL="0" indent="0">
              <a:buNone/>
            </a:pPr>
            <a:r>
              <a:rPr lang="zh-CN" altLang="en-US" baseline="0" dirty="0" smtClean="0"/>
              <a:t>这样确实省了存储空间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而且性能也没降低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但是</a:t>
            </a:r>
            <a:r>
              <a:rPr lang="en-US" altLang="zh-CN" baseline="0" dirty="0" smtClean="0"/>
              <a:t>Compute cost</a:t>
            </a:r>
            <a:r>
              <a:rPr lang="zh-CN" altLang="en-US" baseline="0" dirty="0" smtClean="0"/>
              <a:t>没降多少</a:t>
            </a:r>
            <a:endParaRPr lang="en-US" altLang="zh-CN" baseline="0" dirty="0" smtClean="0"/>
          </a:p>
          <a:p>
            <a:pPr marL="0" indent="0">
              <a:buNone/>
            </a:pPr>
            <a:endParaRPr lang="en-US" altLang="zh-CN" baseline="0" dirty="0" smtClean="0"/>
          </a:p>
          <a:p>
            <a:pPr marL="0" indent="0">
              <a:buNone/>
            </a:pPr>
            <a:r>
              <a:rPr lang="zh-CN" altLang="en-US" baseline="0" dirty="0" smtClean="0"/>
              <a:t>二是</a:t>
            </a:r>
            <a:r>
              <a:rPr lang="en-US" altLang="zh-CN" baseline="0" dirty="0" smtClean="0"/>
              <a:t>XNOR-Net, </a:t>
            </a:r>
            <a:r>
              <a:rPr lang="zh-CN" altLang="en-US" baseline="0" dirty="0" smtClean="0"/>
              <a:t>就是不光要把</a:t>
            </a:r>
            <a:r>
              <a:rPr lang="en-US" altLang="zh-CN" baseline="0" dirty="0" smtClean="0"/>
              <a:t>Weights</a:t>
            </a:r>
            <a:r>
              <a:rPr lang="zh-CN" altLang="en-US" baseline="0" dirty="0" smtClean="0"/>
              <a:t>都变成</a:t>
            </a:r>
            <a:r>
              <a:rPr lang="en-US" altLang="zh-CN" baseline="0" dirty="0" smtClean="0"/>
              <a:t>-1</a:t>
            </a:r>
            <a:r>
              <a:rPr lang="zh-CN" altLang="en-US" baseline="0" dirty="0" smtClean="0"/>
              <a:t>和</a:t>
            </a:r>
            <a:r>
              <a:rPr lang="en-US" altLang="zh-CN" baseline="0" dirty="0" smtClean="0"/>
              <a:t>1, </a:t>
            </a:r>
            <a:r>
              <a:rPr lang="zh-CN" altLang="en-US" baseline="0" dirty="0" smtClean="0"/>
              <a:t>还要把激活值都变成</a:t>
            </a:r>
            <a:r>
              <a:rPr lang="en-US" altLang="zh-CN" baseline="0" dirty="0" smtClean="0"/>
              <a:t>-1</a:t>
            </a:r>
            <a:r>
              <a:rPr lang="zh-CN" altLang="en-US" baseline="0" dirty="0" smtClean="0"/>
              <a:t>和</a:t>
            </a:r>
            <a:r>
              <a:rPr lang="en-US" altLang="zh-CN" baseline="0" dirty="0" smtClean="0"/>
              <a:t>1, </a:t>
            </a:r>
            <a:r>
              <a:rPr lang="zh-CN" altLang="en-US" baseline="0" dirty="0" smtClean="0"/>
              <a:t>这样</a:t>
            </a:r>
            <a:r>
              <a:rPr lang="en-US" altLang="zh-CN" baseline="0" dirty="0" smtClean="0"/>
              <a:t>A*W</a:t>
            </a:r>
            <a:r>
              <a:rPr lang="zh-CN" altLang="en-US" baseline="0" dirty="0" smtClean="0"/>
              <a:t>原先要做的点乘运算就变成了</a:t>
            </a:r>
            <a:r>
              <a:rPr lang="en-US" altLang="zh-CN" baseline="0" dirty="0" smtClean="0"/>
              <a:t>XNOR(</a:t>
            </a:r>
            <a:r>
              <a:rPr lang="zh-CN" altLang="en-US" baseline="0" dirty="0" smtClean="0"/>
              <a:t>同或</a:t>
            </a:r>
            <a:r>
              <a:rPr lang="en-US" altLang="zh-CN" baseline="0" dirty="0" smtClean="0"/>
              <a:t>)</a:t>
            </a:r>
            <a:r>
              <a:rPr lang="zh-CN" altLang="en-US" baseline="0" dirty="0" smtClean="0"/>
              <a:t>运算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大大降低计算代价</a:t>
            </a:r>
            <a:endParaRPr lang="en-US" altLang="zh-CN" baseline="0" dirty="0" smtClean="0"/>
          </a:p>
          <a:p>
            <a:pPr marL="0" indent="0">
              <a:buNone/>
            </a:pPr>
            <a:r>
              <a:rPr lang="zh-CN" altLang="en-US" baseline="0" dirty="0" smtClean="0"/>
              <a:t>但是</a:t>
            </a:r>
            <a:r>
              <a:rPr lang="en-US" altLang="zh-CN" baseline="0" dirty="0" smtClean="0"/>
              <a:t>feature map</a:t>
            </a:r>
            <a:r>
              <a:rPr lang="zh-CN" altLang="en-US" baseline="0" dirty="0" smtClean="0"/>
              <a:t>的表现力下降了</a:t>
            </a:r>
            <a:r>
              <a:rPr lang="en-US" altLang="zh-CN" baseline="0" dirty="0" smtClean="0"/>
              <a:t>(</a:t>
            </a:r>
            <a:r>
              <a:rPr lang="zh-CN" altLang="en-US" baseline="0" dirty="0" smtClean="0"/>
              <a:t>这相当于给</a:t>
            </a:r>
            <a:r>
              <a:rPr lang="en-US" altLang="zh-CN" baseline="0" dirty="0" smtClean="0"/>
              <a:t>feature map</a:t>
            </a:r>
            <a:r>
              <a:rPr lang="zh-CN" altLang="en-US" baseline="0" dirty="0" smtClean="0"/>
              <a:t>做了个</a:t>
            </a:r>
            <a:r>
              <a:rPr lang="en-US" altLang="zh-CN" baseline="0" dirty="0" smtClean="0"/>
              <a:t>dither), </a:t>
            </a:r>
            <a:r>
              <a:rPr lang="zh-CN" altLang="en-US" baseline="0" dirty="0" smtClean="0"/>
              <a:t>所以</a:t>
            </a:r>
            <a:r>
              <a:rPr lang="en-US" altLang="zh-CN" baseline="0" dirty="0" err="1" smtClean="0"/>
              <a:t>Acc</a:t>
            </a:r>
            <a:r>
              <a:rPr lang="zh-CN" altLang="en-US" baseline="0" dirty="0" smtClean="0"/>
              <a:t>就降的比较狠</a:t>
            </a:r>
            <a:endParaRPr lang="en-US" altLang="zh-CN" baseline="0" dirty="0" smtClean="0"/>
          </a:p>
          <a:p>
            <a:pPr marL="0" indent="0">
              <a:buNone/>
            </a:pPr>
            <a:endParaRPr lang="en-US" altLang="zh-CN" baseline="0" dirty="0" smtClean="0"/>
          </a:p>
          <a:p>
            <a:pPr marL="0" indent="0">
              <a:buNone/>
            </a:pPr>
            <a:r>
              <a:rPr lang="zh-CN" altLang="en-US" baseline="0" dirty="0" smtClean="0"/>
              <a:t>二值是</a:t>
            </a:r>
            <a:r>
              <a:rPr lang="en-US" altLang="zh-CN" baseline="0" dirty="0" smtClean="0"/>
              <a:t>low bit representation</a:t>
            </a:r>
            <a:r>
              <a:rPr lang="zh-CN" altLang="en-US" baseline="0" dirty="0" smtClean="0"/>
              <a:t>最极端的形式</a:t>
            </a:r>
            <a:endParaRPr lang="en-US" altLang="zh-CN" baseline="0" dirty="0" smtClean="0"/>
          </a:p>
          <a:p>
            <a:pPr marL="0" indent="0">
              <a:buNone/>
            </a:pPr>
            <a:r>
              <a:rPr lang="zh-CN" altLang="en-US" baseline="0" dirty="0" smtClean="0"/>
              <a:t>用三值或者</a:t>
            </a:r>
            <a:r>
              <a:rPr lang="en-US" altLang="zh-CN" baseline="0" dirty="0" smtClean="0"/>
              <a:t>bit</a:t>
            </a:r>
            <a:r>
              <a:rPr lang="zh-CN" altLang="en-US" baseline="0" dirty="0" smtClean="0"/>
              <a:t>位更高一点效果会好一些</a:t>
            </a:r>
            <a:endParaRPr lang="en-US" altLang="zh-CN" baseline="0" dirty="0" smtClean="0"/>
          </a:p>
          <a:p>
            <a:pPr marL="0" indent="0">
              <a:buNone/>
            </a:pPr>
            <a:endParaRPr lang="en-US" altLang="zh-CN" baseline="0" dirty="0" smtClean="0"/>
          </a:p>
          <a:p>
            <a:pPr marL="0" indent="0">
              <a:buNone/>
            </a:pPr>
            <a:r>
              <a:rPr lang="en-US" altLang="zh-CN" baseline="0" dirty="0" smtClean="0"/>
              <a:t>XNOR-Net</a:t>
            </a:r>
            <a:r>
              <a:rPr lang="zh-CN" altLang="en-US" baseline="0" dirty="0" smtClean="0"/>
              <a:t>最重要的贡献在于把最耗资源的点乘运算换成了同或运算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而且这个方法已经商业化了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公司叫</a:t>
            </a:r>
            <a:r>
              <a:rPr lang="en-US" altLang="zh-CN" baseline="0" dirty="0" smtClean="0"/>
              <a:t>XNOR.ai, </a:t>
            </a:r>
            <a:r>
              <a:rPr lang="zh-CN" altLang="en-US" baseline="0" dirty="0" smtClean="0"/>
              <a:t>这个团队把之前做的</a:t>
            </a:r>
            <a:r>
              <a:rPr lang="en-US" altLang="zh-CN" baseline="0" dirty="0" smtClean="0"/>
              <a:t>YOLO</a:t>
            </a:r>
            <a:r>
              <a:rPr lang="zh-CN" altLang="en-US" baseline="0" dirty="0" smtClean="0"/>
              <a:t>二值化了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跑在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价值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美元的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Raspberry Pi Zero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效果很惊艳</a:t>
            </a:r>
            <a:endParaRPr lang="en-US" altLang="zh-CN" baseline="0" dirty="0" smtClean="0"/>
          </a:p>
          <a:p>
            <a:pPr marL="0" indent="0">
              <a:buNone/>
            </a:pPr>
            <a:r>
              <a:rPr lang="zh-CN" altLang="en-US" baseline="0" dirty="0" smtClean="0"/>
              <a:t>二值网络给在芯片上实现神经网络提供了绝好的方向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2863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1754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9107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2292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baseline="0" dirty="0" err="1" smtClean="0"/>
              <a:t>Caffe</a:t>
            </a:r>
            <a:r>
              <a:rPr lang="zh-CN" altLang="en-US" baseline="0" dirty="0" smtClean="0"/>
              <a:t>从</a:t>
            </a:r>
            <a:r>
              <a:rPr lang="en-US" altLang="zh-CN" baseline="0" dirty="0" smtClean="0"/>
              <a:t>UC Berkeley</a:t>
            </a:r>
            <a:r>
              <a:rPr lang="zh-CN" altLang="en-US" baseline="0" dirty="0" smtClean="0"/>
              <a:t>的实验室出来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最开始的作者是贾扬清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后来被</a:t>
            </a:r>
            <a:r>
              <a:rPr lang="en-US" altLang="zh-CN" baseline="0" dirty="0" smtClean="0"/>
              <a:t>Facebook</a:t>
            </a:r>
            <a:r>
              <a:rPr lang="zh-CN" altLang="en-US" baseline="0" dirty="0" smtClean="0"/>
              <a:t>收编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因为</a:t>
            </a:r>
            <a:r>
              <a:rPr lang="en-US" altLang="zh-CN" baseline="0" dirty="0" err="1" smtClean="0"/>
              <a:t>Caffe</a:t>
            </a:r>
            <a:r>
              <a:rPr lang="zh-CN" altLang="en-US" baseline="0" dirty="0" smtClean="0"/>
              <a:t>灵活性不足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贾扬清在</a:t>
            </a:r>
            <a:r>
              <a:rPr lang="en-US" altLang="zh-CN" baseline="0" dirty="0" smtClean="0"/>
              <a:t>Facebook</a:t>
            </a:r>
            <a:r>
              <a:rPr lang="zh-CN" altLang="en-US" baseline="0" dirty="0" smtClean="0"/>
              <a:t>内部又搞了</a:t>
            </a:r>
            <a:r>
              <a:rPr lang="en-US" altLang="zh-CN" baseline="0" dirty="0" smtClean="0"/>
              <a:t>Caffe2, </a:t>
            </a:r>
            <a:r>
              <a:rPr lang="zh-CN" altLang="en-US" baseline="0" dirty="0" smtClean="0"/>
              <a:t>估计</a:t>
            </a:r>
            <a:r>
              <a:rPr lang="en-US" altLang="zh-CN" baseline="0" dirty="0" err="1" smtClean="0"/>
              <a:t>Caffe</a:t>
            </a:r>
            <a:r>
              <a:rPr lang="zh-CN" altLang="en-US" baseline="0" dirty="0" smtClean="0"/>
              <a:t>用户一两年内都要迁移到其他框架上去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err="1" smtClean="0"/>
              <a:t>PyTorch</a:t>
            </a:r>
            <a:r>
              <a:rPr lang="zh-CN" altLang="en-US" baseline="0" dirty="0" smtClean="0"/>
              <a:t>目前也由</a:t>
            </a:r>
            <a:r>
              <a:rPr lang="en-US" altLang="zh-CN" baseline="0" dirty="0" smtClean="0"/>
              <a:t>Facebook</a:t>
            </a:r>
            <a:r>
              <a:rPr lang="zh-CN" altLang="en-US" baseline="0" dirty="0" smtClean="0"/>
              <a:t>团队维护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err="1" smtClean="0"/>
              <a:t>Theano</a:t>
            </a:r>
            <a:r>
              <a:rPr lang="zh-CN" altLang="en-US" baseline="0" dirty="0" smtClean="0"/>
              <a:t>开创了深度学习框架符号编程的先河</a:t>
            </a:r>
            <a:r>
              <a:rPr lang="en-US" altLang="zh-CN" baseline="0" dirty="0" smtClean="0"/>
              <a:t>(</a:t>
            </a:r>
            <a:r>
              <a:rPr lang="zh-CN" altLang="en-US" baseline="0" dirty="0" smtClean="0"/>
              <a:t>相比于</a:t>
            </a:r>
            <a:r>
              <a:rPr lang="en-US" altLang="zh-CN" baseline="0" dirty="0" err="1" smtClean="0"/>
              <a:t>caffe</a:t>
            </a:r>
            <a:r>
              <a:rPr lang="zh-CN" altLang="en-US" baseline="0" dirty="0" smtClean="0"/>
              <a:t>的命令编程</a:t>
            </a:r>
            <a:r>
              <a:rPr lang="en-US" altLang="zh-CN" baseline="0" dirty="0" smtClean="0"/>
              <a:t>), 17</a:t>
            </a:r>
            <a:r>
              <a:rPr lang="zh-CN" altLang="en-US" baseline="0" dirty="0" smtClean="0"/>
              <a:t>年停止维护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err="1" smtClean="0"/>
              <a:t>Tensorflow</a:t>
            </a:r>
            <a:r>
              <a:rPr lang="zh-CN" altLang="en-US" baseline="0" dirty="0" smtClean="0"/>
              <a:t>由</a:t>
            </a:r>
            <a:r>
              <a:rPr lang="en-US" altLang="zh-CN" baseline="0" dirty="0" smtClean="0"/>
              <a:t>Google</a:t>
            </a:r>
            <a:r>
              <a:rPr lang="zh-CN" altLang="en-US" baseline="0" dirty="0" smtClean="0"/>
              <a:t>团队维护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所以我们看到前面</a:t>
            </a:r>
            <a:r>
              <a:rPr lang="en-US" altLang="zh-CN" baseline="0" dirty="0" smtClean="0"/>
              <a:t>Google</a:t>
            </a:r>
            <a:r>
              <a:rPr lang="zh-CN" altLang="en-US" baseline="0" dirty="0" smtClean="0"/>
              <a:t>发的</a:t>
            </a:r>
            <a:r>
              <a:rPr lang="en-US" altLang="zh-CN" baseline="0" dirty="0" smtClean="0"/>
              <a:t>paper</a:t>
            </a:r>
            <a:r>
              <a:rPr lang="zh-CN" altLang="en-US" baseline="0" dirty="0" smtClean="0"/>
              <a:t>框架一定都是</a:t>
            </a:r>
            <a:r>
              <a:rPr lang="en-US" altLang="zh-CN" baseline="0" dirty="0" err="1" smtClean="0"/>
              <a:t>tensorflow</a:t>
            </a:r>
            <a:r>
              <a:rPr lang="zh-CN" altLang="en-US" baseline="0" dirty="0" smtClean="0"/>
              <a:t>的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err="1" smtClean="0"/>
              <a:t>MXNet</a:t>
            </a:r>
            <a:r>
              <a:rPr lang="zh-CN" altLang="en-US" baseline="0" dirty="0" smtClean="0"/>
              <a:t>之前是一帮大学的研究人员维护</a:t>
            </a:r>
            <a:r>
              <a:rPr lang="en-US" altLang="zh-CN" baseline="0" dirty="0" smtClean="0"/>
              <a:t>(</a:t>
            </a:r>
            <a:r>
              <a:rPr lang="en-US" altLang="zh-CN" baseline="0" dirty="0" err="1" smtClean="0"/>
              <a:t>Xgboost</a:t>
            </a:r>
            <a:r>
              <a:rPr lang="zh-CN" altLang="en-US" baseline="0" dirty="0" smtClean="0"/>
              <a:t>作者华盛顿大学陈天奇在内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美国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加拿大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新加坡的多所高校</a:t>
            </a:r>
            <a:r>
              <a:rPr lang="en-US" altLang="zh-CN" baseline="0" dirty="0" smtClean="0"/>
              <a:t>), 17</a:t>
            </a:r>
            <a:r>
              <a:rPr lang="zh-CN" altLang="en-US" baseline="0" dirty="0" smtClean="0"/>
              <a:t>年被</a:t>
            </a:r>
            <a:r>
              <a:rPr lang="en-US" altLang="zh-CN" baseline="0" dirty="0" smtClean="0"/>
              <a:t>Amazon</a:t>
            </a:r>
            <a:r>
              <a:rPr lang="zh-CN" altLang="en-US" baseline="0" dirty="0" smtClean="0"/>
              <a:t>接盘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23480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aseline="0" dirty="0" err="1" smtClean="0"/>
              <a:t>Tensorflow</a:t>
            </a:r>
            <a:r>
              <a:rPr lang="zh-CN" altLang="en-US" baseline="0" dirty="0" smtClean="0"/>
              <a:t>用户数量这两年稳定增长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到</a:t>
            </a:r>
            <a:r>
              <a:rPr lang="en-US" altLang="zh-CN" baseline="0" dirty="0" smtClean="0"/>
              <a:t>2017.3</a:t>
            </a:r>
            <a:r>
              <a:rPr lang="zh-CN" altLang="en-US" baseline="0" dirty="0" smtClean="0"/>
              <a:t>已经处于不可撼动的地位</a:t>
            </a:r>
            <a:endParaRPr lang="en-US" altLang="zh-CN" baseline="0" dirty="0" smtClean="0"/>
          </a:p>
          <a:p>
            <a:pPr marL="0" indent="0">
              <a:buNone/>
            </a:pPr>
            <a:r>
              <a:rPr lang="en-US" altLang="zh-CN" baseline="0" dirty="0" smtClean="0"/>
              <a:t>Caffe2/</a:t>
            </a:r>
            <a:r>
              <a:rPr lang="en-US" altLang="zh-CN" baseline="0" dirty="0" err="1" smtClean="0"/>
              <a:t>Pytorch</a:t>
            </a:r>
            <a:r>
              <a:rPr lang="zh-CN" altLang="en-US" baseline="0" dirty="0" smtClean="0"/>
              <a:t>都开源时间不长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数量比较少</a:t>
            </a:r>
            <a:endParaRPr lang="en-US" altLang="zh-CN" baseline="0" dirty="0" smtClean="0"/>
          </a:p>
          <a:p>
            <a:pPr marL="0" indent="0">
              <a:buNone/>
            </a:pPr>
            <a:r>
              <a:rPr lang="en-US" altLang="zh-CN" baseline="0" dirty="0" err="1" smtClean="0"/>
              <a:t>MXNet</a:t>
            </a:r>
            <a:r>
              <a:rPr lang="zh-CN" altLang="en-US" baseline="0" dirty="0" smtClean="0"/>
              <a:t>虽然性能很优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但是一直没有火起来</a:t>
            </a:r>
            <a:r>
              <a:rPr lang="en-US" altLang="zh-CN" baseline="0" dirty="0" smtClean="0"/>
              <a:t>, Amazon</a:t>
            </a:r>
            <a:r>
              <a:rPr lang="zh-CN" altLang="en-US" baseline="0" dirty="0" smtClean="0"/>
              <a:t>加入后不知道是否会有改观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9055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baseline="0" dirty="0" err="1" smtClean="0"/>
              <a:t>Tensorflow</a:t>
            </a:r>
            <a:r>
              <a:rPr lang="zh-CN" altLang="en-US" baseline="0" dirty="0" smtClean="0"/>
              <a:t>的优势在于社区庞大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对移动端支持较好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可以快速地开发一个部署在</a:t>
            </a:r>
            <a:r>
              <a:rPr lang="en-US" altLang="zh-CN" baseline="0" dirty="0" smtClean="0"/>
              <a:t>Android</a:t>
            </a:r>
            <a:r>
              <a:rPr lang="zh-CN" altLang="en-US" baseline="0" dirty="0" smtClean="0"/>
              <a:t>系统上的应用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缺点是性能比较差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据说</a:t>
            </a:r>
            <a:r>
              <a:rPr lang="en-US" altLang="zh-CN" baseline="0" dirty="0" smtClean="0"/>
              <a:t>google</a:t>
            </a:r>
            <a:r>
              <a:rPr lang="zh-CN" altLang="en-US" baseline="0" dirty="0" smtClean="0"/>
              <a:t>内部对于内存和</a:t>
            </a:r>
            <a:r>
              <a:rPr lang="en-US" altLang="zh-CN" baseline="0" dirty="0" smtClean="0"/>
              <a:t>GPU</a:t>
            </a:r>
            <a:r>
              <a:rPr lang="zh-CN" altLang="en-US" baseline="0" dirty="0" smtClean="0"/>
              <a:t>优化还是留了后门的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而且调试困难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smtClean="0"/>
              <a:t>Facebook</a:t>
            </a:r>
            <a:r>
              <a:rPr lang="zh-CN" altLang="en-US" baseline="0" dirty="0" smtClean="0"/>
              <a:t>同时支持</a:t>
            </a:r>
            <a:r>
              <a:rPr lang="en-US" altLang="zh-CN" baseline="0" dirty="0" smtClean="0"/>
              <a:t>Caffe2</a:t>
            </a:r>
            <a:r>
              <a:rPr lang="zh-CN" altLang="en-US" baseline="0" dirty="0" smtClean="0"/>
              <a:t>和</a:t>
            </a:r>
            <a:r>
              <a:rPr lang="en-US" altLang="zh-CN" baseline="0" dirty="0" err="1" smtClean="0"/>
              <a:t>Pytorch</a:t>
            </a:r>
            <a:r>
              <a:rPr lang="zh-CN" altLang="en-US" baseline="0" dirty="0" smtClean="0"/>
              <a:t>两个框架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意图很明显</a:t>
            </a:r>
            <a:r>
              <a:rPr lang="en-US" altLang="zh-CN" baseline="0" dirty="0" smtClean="0"/>
              <a:t>, </a:t>
            </a:r>
            <a:r>
              <a:rPr lang="en-US" altLang="zh-CN" baseline="0" dirty="0" err="1" smtClean="0"/>
              <a:t>Pytorch</a:t>
            </a:r>
            <a:r>
              <a:rPr lang="zh-CN" altLang="en-US" baseline="0" dirty="0" smtClean="0"/>
              <a:t>用于研究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架构优雅简介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方便快速的验证想法</a:t>
            </a:r>
            <a:r>
              <a:rPr lang="en-US" altLang="zh-CN" baseline="0" dirty="0" smtClean="0"/>
              <a:t>, Caffe2</a:t>
            </a:r>
            <a:r>
              <a:rPr lang="zh-CN" altLang="en-US" baseline="0" dirty="0" smtClean="0"/>
              <a:t>主攻工业应用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性能已经可以和</a:t>
            </a:r>
            <a:r>
              <a:rPr lang="en-US" altLang="zh-CN" baseline="0" dirty="0" err="1" smtClean="0"/>
              <a:t>MXNet</a:t>
            </a:r>
            <a:r>
              <a:rPr lang="zh-CN" altLang="en-US" baseline="0" dirty="0" smtClean="0"/>
              <a:t>比肩了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并且重视移动端的支持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err="1" smtClean="0"/>
              <a:t>MXNet</a:t>
            </a:r>
            <a:r>
              <a:rPr lang="zh-CN" altLang="en-US" baseline="0" dirty="0" smtClean="0"/>
              <a:t>最大的优势在于对内存的优化比较极致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相同的内存可以训练更大的网络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但这点估计很快要被</a:t>
            </a:r>
            <a:r>
              <a:rPr lang="en-US" altLang="zh-CN" baseline="0" dirty="0" smtClean="0"/>
              <a:t>Caffe2</a:t>
            </a:r>
            <a:r>
              <a:rPr lang="zh-CN" altLang="en-US" baseline="0" dirty="0" smtClean="0"/>
              <a:t>超越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分布训练的性能优于</a:t>
            </a:r>
            <a:r>
              <a:rPr lang="en-US" altLang="zh-CN" baseline="0" dirty="0" smtClean="0"/>
              <a:t>Caffe2</a:t>
            </a:r>
            <a:r>
              <a:rPr lang="zh-CN" altLang="en-US" baseline="0" dirty="0" smtClean="0"/>
              <a:t>和</a:t>
            </a:r>
            <a:r>
              <a:rPr lang="en-US" altLang="zh-CN" baseline="0" dirty="0" err="1" smtClean="0"/>
              <a:t>Pytorch</a:t>
            </a:r>
            <a:r>
              <a:rPr lang="zh-CN" altLang="en-US" baseline="0" dirty="0" smtClean="0"/>
              <a:t>比较新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还没有</a:t>
            </a:r>
            <a:r>
              <a:rPr lang="en-US" altLang="zh-CN" baseline="0" dirty="0" smtClean="0"/>
              <a:t>Benchmark</a:t>
            </a:r>
            <a:r>
              <a:rPr lang="zh-CN" altLang="en-US" baseline="0" dirty="0" smtClean="0"/>
              <a:t>数据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留待观察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2980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baseline="0" dirty="0" err="1" smtClean="0"/>
              <a:t>TensorFlow</a:t>
            </a:r>
            <a:r>
              <a:rPr lang="zh-CN" altLang="en-US" baseline="0" dirty="0" smtClean="0"/>
              <a:t>虽然不完美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但是利于部署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有稳定社群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同时上层</a:t>
            </a:r>
            <a:r>
              <a:rPr lang="en-US" altLang="zh-CN" baseline="0" dirty="0" smtClean="0"/>
              <a:t>API</a:t>
            </a:r>
            <a:r>
              <a:rPr lang="zh-CN" altLang="en-US" baseline="0" dirty="0" smtClean="0"/>
              <a:t>如</a:t>
            </a:r>
            <a:r>
              <a:rPr lang="en-US" altLang="zh-CN" baseline="0" dirty="0" err="1" smtClean="0"/>
              <a:t>Keras</a:t>
            </a:r>
            <a:r>
              <a:rPr lang="zh-CN" altLang="en-US" baseline="0" dirty="0" smtClean="0"/>
              <a:t>支持</a:t>
            </a:r>
            <a:r>
              <a:rPr lang="en-US" altLang="zh-CN" baseline="0" dirty="0" err="1" smtClean="0"/>
              <a:t>Tensorflow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便于开发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err="1" smtClean="0"/>
              <a:t>PyTorch</a:t>
            </a:r>
            <a:r>
              <a:rPr lang="zh-CN" altLang="en-US" baseline="0" dirty="0" smtClean="0"/>
              <a:t>很适合研究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但是它很新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因此用的时候有很多坑要自己填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除了</a:t>
            </a:r>
            <a:r>
              <a:rPr lang="en-US" altLang="zh-CN" baseline="0" dirty="0" err="1" smtClean="0"/>
              <a:t>Tensorflow</a:t>
            </a:r>
            <a:r>
              <a:rPr lang="en-US" altLang="zh-CN" baseline="0" dirty="0" smtClean="0"/>
              <a:t>, Caffe2</a:t>
            </a:r>
            <a:r>
              <a:rPr lang="zh-CN" altLang="en-US" baseline="0" dirty="0" smtClean="0"/>
              <a:t>也可以考虑用于产品部署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手机端可以考虑</a:t>
            </a:r>
            <a:r>
              <a:rPr lang="en-US" altLang="zh-CN" baseline="0" dirty="0" err="1" smtClean="0"/>
              <a:t>TensorFlow</a:t>
            </a:r>
            <a:r>
              <a:rPr lang="zh-CN" altLang="en-US" baseline="0" dirty="0" smtClean="0"/>
              <a:t>或</a:t>
            </a:r>
            <a:r>
              <a:rPr lang="en-US" altLang="zh-CN" baseline="0" dirty="0" smtClean="0"/>
              <a:t>Caffe2</a:t>
            </a:r>
          </a:p>
          <a:p>
            <a:pPr marL="0" indent="0">
              <a:buNone/>
            </a:pPr>
            <a:r>
              <a:rPr lang="zh-CN" altLang="en-US" baseline="0" dirty="0" smtClean="0"/>
              <a:t>总结</a:t>
            </a:r>
            <a:r>
              <a:rPr lang="en-US" altLang="zh-CN" baseline="0" dirty="0" smtClean="0"/>
              <a:t>: </a:t>
            </a:r>
            <a:r>
              <a:rPr lang="zh-CN" altLang="en-US" baseline="0" dirty="0" smtClean="0"/>
              <a:t>框架相当于刻刀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雕塑的好坏还是要取决于匠人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框架就是框架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关键是要出活儿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71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391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1072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假设你的机器上有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</a:t>
            </a:r>
            <a:r>
              <a:rPr lang="en-US" altLang="zh-CN" dirty="0" smtClean="0"/>
              <a:t>GPU;</a:t>
            </a:r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在单机单</a:t>
            </a:r>
            <a:r>
              <a:rPr lang="en-US" altLang="zh-CN" dirty="0" smtClean="0"/>
              <a:t>GPU</a:t>
            </a:r>
            <a:r>
              <a:rPr lang="zh-CN" altLang="en-US" dirty="0" smtClean="0"/>
              <a:t>的训练中，数据是一个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一个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的训练。 在单机多</a:t>
            </a:r>
            <a:r>
              <a:rPr lang="en-US" altLang="zh-CN" dirty="0" smtClean="0"/>
              <a:t>GPU</a:t>
            </a:r>
            <a:r>
              <a:rPr lang="zh-CN" altLang="en-US" dirty="0" smtClean="0"/>
              <a:t>中，数据一次处理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</a:t>
            </a:r>
            <a:r>
              <a:rPr lang="en-US" altLang="zh-CN" dirty="0" smtClean="0"/>
              <a:t>batch(</a:t>
            </a:r>
            <a:r>
              <a:rPr lang="zh-CN" altLang="en-US" dirty="0" smtClean="0"/>
              <a:t>假设是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</a:t>
            </a:r>
            <a:r>
              <a:rPr lang="en-US" altLang="zh-CN" dirty="0" smtClean="0"/>
              <a:t>GPU</a:t>
            </a:r>
            <a:r>
              <a:rPr lang="zh-CN" altLang="en-US" dirty="0" smtClean="0"/>
              <a:t>训练）， 每个</a:t>
            </a:r>
            <a:r>
              <a:rPr lang="en-US" altLang="zh-CN" dirty="0" smtClean="0"/>
              <a:t>GPU</a:t>
            </a:r>
            <a:r>
              <a:rPr lang="zh-CN" altLang="en-US" dirty="0" smtClean="0"/>
              <a:t>处理一个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的数据计算。</a:t>
            </a:r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变量，或者说参数，保存在</a:t>
            </a:r>
            <a:r>
              <a:rPr lang="en-US" altLang="zh-CN" dirty="0" smtClean="0"/>
              <a:t>CPU</a:t>
            </a:r>
            <a:r>
              <a:rPr lang="zh-CN" altLang="en-US" dirty="0" smtClean="0"/>
              <a:t>上</a:t>
            </a:r>
          </a:p>
          <a:p>
            <a:r>
              <a:rPr lang="en-US" altLang="zh-CN" dirty="0" smtClean="0"/>
              <a:t>4. </a:t>
            </a:r>
            <a:r>
              <a:rPr lang="zh-CN" altLang="en-US" dirty="0" smtClean="0"/>
              <a:t>刚开始的时候数据由</a:t>
            </a:r>
            <a:r>
              <a:rPr lang="en-US" altLang="zh-CN" dirty="0" smtClean="0"/>
              <a:t>CPU</a:t>
            </a:r>
            <a:r>
              <a:rPr lang="zh-CN" altLang="en-US" dirty="0" smtClean="0"/>
              <a:t>分发给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</a:t>
            </a:r>
            <a:r>
              <a:rPr lang="en-US" altLang="zh-CN" dirty="0" smtClean="0"/>
              <a:t>GPU</a:t>
            </a:r>
            <a:r>
              <a:rPr lang="zh-CN" altLang="en-US" dirty="0" smtClean="0"/>
              <a:t>， 在</a:t>
            </a:r>
            <a:r>
              <a:rPr lang="en-US" altLang="zh-CN" dirty="0" smtClean="0"/>
              <a:t>GPU</a:t>
            </a:r>
            <a:r>
              <a:rPr lang="zh-CN" altLang="en-US" dirty="0" smtClean="0"/>
              <a:t>上完成了计算，得到每个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要更新的梯度。</a:t>
            </a:r>
          </a:p>
          <a:p>
            <a:r>
              <a:rPr lang="en-US" altLang="zh-CN" dirty="0" smtClean="0"/>
              <a:t>5. </a:t>
            </a:r>
            <a:r>
              <a:rPr lang="zh-CN" altLang="en-US" dirty="0" smtClean="0"/>
              <a:t>然后在</a:t>
            </a:r>
            <a:r>
              <a:rPr lang="en-US" altLang="zh-CN" dirty="0" smtClean="0"/>
              <a:t>CPU</a:t>
            </a:r>
            <a:r>
              <a:rPr lang="zh-CN" altLang="en-US" dirty="0" smtClean="0"/>
              <a:t>上收集完了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</a:t>
            </a:r>
            <a:r>
              <a:rPr lang="en-US" altLang="zh-CN" dirty="0" smtClean="0"/>
              <a:t>GPU</a:t>
            </a:r>
            <a:r>
              <a:rPr lang="zh-CN" altLang="en-US" dirty="0" smtClean="0"/>
              <a:t>上的要更新的梯度， 计算一下平均梯度，然后更新参数。</a:t>
            </a:r>
          </a:p>
          <a:p>
            <a:r>
              <a:rPr lang="en-US" altLang="zh-CN" dirty="0" smtClean="0"/>
              <a:t>6. </a:t>
            </a:r>
            <a:r>
              <a:rPr lang="zh-CN" altLang="en-US" dirty="0" smtClean="0"/>
              <a:t>然后继续循环这个过程。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28363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>
                <a:effectLst/>
              </a:rPr>
              <a:t>Cluster,Job,</a:t>
            </a:r>
            <a:r>
              <a:rPr lang="en-US" altLang="zh-CN" baseline="0" dirty="0" err="1" smtClean="0">
                <a:effectLst/>
              </a:rPr>
              <a:t>Task</a:t>
            </a:r>
            <a:r>
              <a:rPr lang="en-US" altLang="zh-CN" baseline="0" dirty="0" smtClean="0">
                <a:effectLst/>
              </a:rPr>
              <a:t> </a:t>
            </a:r>
            <a:r>
              <a:rPr lang="zh-CN" altLang="en-US" dirty="0" smtClean="0">
                <a:effectLst/>
              </a:rPr>
              <a:t>三者可以简单的看成是层次关系，</a:t>
            </a:r>
            <a:r>
              <a:rPr lang="en-US" altLang="zh-CN" dirty="0" smtClean="0">
                <a:effectLst/>
              </a:rPr>
              <a:t>task</a:t>
            </a:r>
            <a:r>
              <a:rPr lang="zh-CN" altLang="en-US" dirty="0" smtClean="0">
                <a:effectLst/>
              </a:rPr>
              <a:t>可以看成每台机器上的一个进程，多个</a:t>
            </a:r>
            <a:r>
              <a:rPr lang="en-US" altLang="zh-CN" dirty="0" smtClean="0">
                <a:effectLst/>
              </a:rPr>
              <a:t>task</a:t>
            </a:r>
            <a:r>
              <a:rPr lang="zh-CN" altLang="en-US" dirty="0" smtClean="0">
                <a:effectLst/>
              </a:rPr>
              <a:t>组成</a:t>
            </a:r>
            <a:r>
              <a:rPr lang="en-US" altLang="zh-CN" dirty="0" smtClean="0">
                <a:effectLst/>
              </a:rPr>
              <a:t>job</a:t>
            </a:r>
            <a:r>
              <a:rPr lang="zh-CN" altLang="en-US" dirty="0" smtClean="0">
                <a:effectLst/>
              </a:rPr>
              <a:t>；</a:t>
            </a:r>
            <a:r>
              <a:rPr lang="en-US" altLang="zh-CN" dirty="0" smtClean="0">
                <a:effectLst/>
              </a:rPr>
              <a:t>job</a:t>
            </a:r>
            <a:r>
              <a:rPr lang="zh-CN" altLang="en-US" dirty="0" smtClean="0">
                <a:effectLst/>
              </a:rPr>
              <a:t>又有：</a:t>
            </a:r>
            <a:r>
              <a:rPr lang="en-US" altLang="zh-CN" dirty="0" err="1" smtClean="0">
                <a:effectLst/>
              </a:rPr>
              <a:t>ps</a:t>
            </a:r>
            <a:r>
              <a:rPr lang="zh-CN" altLang="en-US" dirty="0" smtClean="0">
                <a:effectLst/>
              </a:rPr>
              <a:t>、</a:t>
            </a:r>
            <a:r>
              <a:rPr lang="en-US" altLang="zh-CN" dirty="0" smtClean="0">
                <a:effectLst/>
              </a:rPr>
              <a:t>worker</a:t>
            </a:r>
            <a:r>
              <a:rPr lang="zh-CN" altLang="en-US" dirty="0" smtClean="0">
                <a:effectLst/>
              </a:rPr>
              <a:t>两种，分别用于参数服务、计算服务，所有</a:t>
            </a:r>
            <a:r>
              <a:rPr lang="en-US" altLang="zh-CN" dirty="0" smtClean="0">
                <a:effectLst/>
              </a:rPr>
              <a:t>job</a:t>
            </a:r>
            <a:r>
              <a:rPr lang="zh-CN" altLang="en-US" dirty="0" smtClean="0">
                <a:effectLst/>
              </a:rPr>
              <a:t>组成</a:t>
            </a:r>
            <a:r>
              <a:rPr lang="en-US" altLang="zh-CN" dirty="0" smtClean="0">
                <a:effectLst/>
              </a:rPr>
              <a:t>cluster</a:t>
            </a:r>
          </a:p>
          <a:p>
            <a:endParaRPr lang="en-US" altLang="zh-CN" dirty="0" smtClean="0">
              <a:effectLst/>
            </a:endParaRPr>
          </a:p>
          <a:p>
            <a:r>
              <a:rPr lang="zh-CN" altLang="en-US" dirty="0" smtClean="0">
                <a:effectLst/>
              </a:rPr>
              <a:t>同步更新指各个用于并行计算的电脑，计算完各自的</a:t>
            </a:r>
            <a:r>
              <a:rPr lang="en-US" altLang="zh-CN" dirty="0" smtClean="0">
                <a:effectLst/>
              </a:rPr>
              <a:t>batch </a:t>
            </a:r>
            <a:r>
              <a:rPr lang="zh-CN" altLang="en-US" dirty="0" smtClean="0">
                <a:effectLst/>
              </a:rPr>
              <a:t>后，求取梯度值，把梯度值统一送到</a:t>
            </a:r>
            <a:r>
              <a:rPr lang="en-US" altLang="zh-CN" dirty="0" err="1" smtClean="0">
                <a:effectLst/>
              </a:rPr>
              <a:t>ps</a:t>
            </a:r>
            <a:r>
              <a:rPr lang="zh-CN" altLang="en-US" dirty="0" smtClean="0">
                <a:effectLst/>
              </a:rPr>
              <a:t>服务机器中，由</a:t>
            </a:r>
            <a:r>
              <a:rPr lang="en-US" altLang="zh-CN" dirty="0" err="1" smtClean="0">
                <a:effectLst/>
              </a:rPr>
              <a:t>ps</a:t>
            </a:r>
            <a:r>
              <a:rPr lang="zh-CN" altLang="en-US" dirty="0" smtClean="0">
                <a:effectLst/>
              </a:rPr>
              <a:t>服务机器求取梯度平均值，更新</a:t>
            </a:r>
            <a:r>
              <a:rPr lang="en-US" altLang="zh-CN" dirty="0" err="1" smtClean="0">
                <a:effectLst/>
              </a:rPr>
              <a:t>ps</a:t>
            </a:r>
            <a:r>
              <a:rPr lang="zh-CN" altLang="en-US" dirty="0" smtClean="0">
                <a:effectLst/>
              </a:rPr>
              <a:t>服务器上的参数。</a:t>
            </a:r>
            <a:endParaRPr lang="zh-CN" altLang="en-US" dirty="0" smtClean="0"/>
          </a:p>
          <a:p>
            <a:r>
              <a:rPr lang="zh-CN" altLang="en-US" dirty="0" smtClean="0">
                <a:effectLst/>
              </a:rPr>
              <a:t>如下图所示，可以看成有四台电脑，第一台电脑用于存储参数、共享参数、共享计算，可以简单的理解成内存、计算共享专用的区域，也就是</a:t>
            </a:r>
            <a:r>
              <a:rPr lang="en-US" altLang="zh-CN" dirty="0" err="1" smtClean="0">
                <a:effectLst/>
              </a:rPr>
              <a:t>ps</a:t>
            </a:r>
            <a:r>
              <a:rPr lang="en-US" altLang="zh-CN" dirty="0" smtClean="0">
                <a:effectLst/>
              </a:rPr>
              <a:t> job</a:t>
            </a:r>
            <a:r>
              <a:rPr lang="zh-CN" altLang="en-US" dirty="0" smtClean="0">
                <a:effectLst/>
              </a:rPr>
              <a:t>；另外三台电脑用于并行计算的，也就是</a:t>
            </a:r>
            <a:r>
              <a:rPr lang="en-US" altLang="zh-CN" dirty="0" smtClean="0">
                <a:effectLst/>
              </a:rPr>
              <a:t>worker</a:t>
            </a:r>
            <a:r>
              <a:rPr lang="en-US" altLang="zh-CN" baseline="0" dirty="0" smtClean="0">
                <a:effectLst/>
              </a:rPr>
              <a:t> job</a:t>
            </a:r>
          </a:p>
          <a:p>
            <a:r>
              <a:rPr lang="zh-CN" altLang="en-US" baseline="0" dirty="0" smtClean="0">
                <a:effectLst/>
              </a:rPr>
              <a:t>这跟刚才介绍的单机多</a:t>
            </a:r>
            <a:r>
              <a:rPr lang="en-US" altLang="zh-CN" baseline="0" dirty="0" smtClean="0">
                <a:effectLst/>
              </a:rPr>
              <a:t>GPU</a:t>
            </a:r>
            <a:r>
              <a:rPr lang="zh-CN" altLang="en-US" baseline="0" dirty="0" smtClean="0">
                <a:effectLst/>
              </a:rPr>
              <a:t>的过程一样</a:t>
            </a:r>
            <a:r>
              <a:rPr lang="en-US" altLang="zh-CN" baseline="0" dirty="0" smtClean="0">
                <a:effectLst/>
              </a:rPr>
              <a:t>, </a:t>
            </a:r>
            <a:r>
              <a:rPr lang="zh-CN" altLang="en-US" baseline="0" dirty="0" smtClean="0">
                <a:effectLst/>
              </a:rPr>
              <a:t>只是我们专门用一台</a:t>
            </a:r>
            <a:r>
              <a:rPr lang="en-US" altLang="zh-CN" baseline="0" dirty="0" smtClean="0">
                <a:effectLst/>
              </a:rPr>
              <a:t>device</a:t>
            </a:r>
            <a:r>
              <a:rPr lang="zh-CN" altLang="en-US" baseline="0" dirty="0" smtClean="0">
                <a:effectLst/>
              </a:rPr>
              <a:t>来完成参数服务的工作</a:t>
            </a:r>
            <a:endParaRPr lang="en-US" altLang="zh-CN" baseline="0" dirty="0" smtClean="0">
              <a:effectLst/>
            </a:endParaRPr>
          </a:p>
          <a:p>
            <a:r>
              <a:rPr lang="zh-CN" altLang="en-US" baseline="0" dirty="0" smtClean="0">
                <a:effectLst/>
              </a:rPr>
              <a:t>同步更新的问题就是速度取决于最慢的那台机器</a:t>
            </a:r>
            <a:r>
              <a:rPr lang="en-US" altLang="zh-CN" baseline="0" dirty="0" smtClean="0">
                <a:effectLst/>
              </a:rPr>
              <a:t>, </a:t>
            </a:r>
            <a:r>
              <a:rPr lang="zh-CN" altLang="en-US" baseline="0" dirty="0" smtClean="0">
                <a:effectLst/>
              </a:rPr>
              <a:t>所以最好三台机器的性能差不多</a:t>
            </a:r>
            <a:r>
              <a:rPr lang="en-US" altLang="zh-CN" baseline="0" dirty="0" smtClean="0">
                <a:effectLst/>
              </a:rPr>
              <a:t>, </a:t>
            </a:r>
            <a:r>
              <a:rPr lang="zh-CN" altLang="en-US" baseline="0" dirty="0" smtClean="0">
                <a:effectLst/>
              </a:rPr>
              <a:t>否则性能高的机器完全就没有体现出来优势</a:t>
            </a:r>
            <a:endParaRPr lang="en-US" altLang="zh-CN" baseline="0" dirty="0" smtClean="0">
              <a:effectLst/>
            </a:endParaRPr>
          </a:p>
          <a:p>
            <a:endParaRPr lang="en-US" altLang="zh-CN" baseline="0" dirty="0" smtClean="0">
              <a:effectLst/>
            </a:endParaRPr>
          </a:p>
          <a:p>
            <a:r>
              <a:rPr lang="zh-CN" altLang="en-US" dirty="0" smtClean="0">
                <a:effectLst/>
              </a:rPr>
              <a:t>异步更新是指</a:t>
            </a:r>
            <a:r>
              <a:rPr lang="en-US" altLang="zh-CN" dirty="0" err="1" smtClean="0">
                <a:effectLst/>
              </a:rPr>
              <a:t>ps</a:t>
            </a:r>
            <a:r>
              <a:rPr lang="zh-CN" altLang="en-US" dirty="0" smtClean="0">
                <a:effectLst/>
              </a:rPr>
              <a:t>服务器收到只要收到一台机器的梯度值，就直接进行参数更新，无需等待其它机器。这种迭代方法比较不稳定，收敛曲线震动比较厉害，因为当</a:t>
            </a:r>
            <a:r>
              <a:rPr lang="en-US" altLang="zh-CN" dirty="0" smtClean="0">
                <a:effectLst/>
              </a:rPr>
              <a:t>A</a:t>
            </a:r>
            <a:r>
              <a:rPr lang="zh-CN" altLang="en-US" dirty="0" smtClean="0">
                <a:effectLst/>
              </a:rPr>
              <a:t>机器计算完更新了</a:t>
            </a:r>
            <a:r>
              <a:rPr lang="en-US" altLang="zh-CN" dirty="0" err="1" smtClean="0">
                <a:effectLst/>
              </a:rPr>
              <a:t>ps</a:t>
            </a:r>
            <a:r>
              <a:rPr lang="zh-CN" altLang="en-US" dirty="0" smtClean="0">
                <a:effectLst/>
              </a:rPr>
              <a:t>中的参数，可能</a:t>
            </a:r>
            <a:r>
              <a:rPr lang="en-US" altLang="zh-CN" dirty="0" smtClean="0">
                <a:effectLst/>
              </a:rPr>
              <a:t>B</a:t>
            </a:r>
            <a:r>
              <a:rPr lang="zh-CN" altLang="en-US" dirty="0" smtClean="0">
                <a:effectLst/>
              </a:rPr>
              <a:t>机器还是在用上一次迭代的旧版参数值</a:t>
            </a:r>
            <a:endParaRPr lang="en-US" altLang="zh-CN" baseline="0" dirty="0" smtClean="0">
              <a:effectLst/>
            </a:endParaRPr>
          </a:p>
          <a:p>
            <a:endParaRPr lang="en-US" altLang="zh-CN" baseline="0" dirty="0" smtClean="0">
              <a:effectLst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002556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33923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7915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3427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9183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427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114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712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558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700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5085" y="1565764"/>
            <a:ext cx="7650956" cy="1080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50169" y="2856177"/>
            <a:ext cx="6300788" cy="12880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1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02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34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45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5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6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8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25816" y="201847"/>
            <a:ext cx="2025253" cy="4300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0056" y="201847"/>
            <a:ext cx="5925741" cy="43006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027" y="3238868"/>
            <a:ext cx="7650956" cy="1001062"/>
          </a:xfrm>
        </p:spPr>
        <p:txBody>
          <a:bodyPr anchor="t"/>
          <a:lstStyle>
            <a:lvl1pPr algn="l">
              <a:defRPr sz="35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11027" y="2136300"/>
            <a:ext cx="7650956" cy="1102568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11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0229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0344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6045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00573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40688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8080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20917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0056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5572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147" indent="0">
              <a:buNone/>
              <a:defRPr sz="1800" b="1"/>
            </a:lvl2pPr>
            <a:lvl3pPr marL="802295" indent="0">
              <a:buNone/>
              <a:defRPr sz="1600" b="1"/>
            </a:lvl3pPr>
            <a:lvl4pPr marL="1203442" indent="0">
              <a:buNone/>
              <a:defRPr sz="1400" b="1"/>
            </a:lvl4pPr>
            <a:lvl5pPr marL="1604589" indent="0">
              <a:buNone/>
              <a:defRPr sz="1400" b="1"/>
            </a:lvl5pPr>
            <a:lvl6pPr marL="2005736" indent="0">
              <a:buNone/>
              <a:defRPr sz="1400" b="1"/>
            </a:lvl6pPr>
            <a:lvl7pPr marL="2406884" indent="0">
              <a:buNone/>
              <a:defRPr sz="1400" b="1"/>
            </a:lvl7pPr>
            <a:lvl8pPr marL="2808031" indent="0">
              <a:buNone/>
              <a:defRPr sz="1400" b="1"/>
            </a:lvl8pPr>
            <a:lvl9pPr marL="3209178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147" indent="0">
              <a:buNone/>
              <a:defRPr sz="1800" b="1"/>
            </a:lvl2pPr>
            <a:lvl3pPr marL="802295" indent="0">
              <a:buNone/>
              <a:defRPr sz="1600" b="1"/>
            </a:lvl3pPr>
            <a:lvl4pPr marL="1203442" indent="0">
              <a:buNone/>
              <a:defRPr sz="1400" b="1"/>
            </a:lvl4pPr>
            <a:lvl5pPr marL="1604589" indent="0">
              <a:buNone/>
              <a:defRPr sz="1400" b="1"/>
            </a:lvl5pPr>
            <a:lvl6pPr marL="2005736" indent="0">
              <a:buNone/>
              <a:defRPr sz="1400" b="1"/>
            </a:lvl6pPr>
            <a:lvl7pPr marL="2406884" indent="0">
              <a:buNone/>
              <a:defRPr sz="1400" b="1"/>
            </a:lvl7pPr>
            <a:lvl8pPr marL="2808031" indent="0">
              <a:buNone/>
              <a:defRPr sz="1400" b="1"/>
            </a:lvl8pPr>
            <a:lvl9pPr marL="3209178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0057" y="200679"/>
            <a:ext cx="2961308" cy="854053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19190" y="200679"/>
            <a:ext cx="5031879" cy="4301768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0057" y="1054733"/>
            <a:ext cx="2961308" cy="3447714"/>
          </a:xfrm>
        </p:spPr>
        <p:txBody>
          <a:bodyPr/>
          <a:lstStyle>
            <a:lvl1pPr marL="0" indent="0">
              <a:buNone/>
              <a:defRPr sz="1200"/>
            </a:lvl1pPr>
            <a:lvl2pPr marL="401147" indent="0">
              <a:buNone/>
              <a:defRPr sz="1100"/>
            </a:lvl2pPr>
            <a:lvl3pPr marL="802295" indent="0">
              <a:buNone/>
              <a:defRPr sz="900"/>
            </a:lvl3pPr>
            <a:lvl4pPr marL="1203442" indent="0">
              <a:buNone/>
              <a:defRPr sz="800"/>
            </a:lvl4pPr>
            <a:lvl5pPr marL="1604589" indent="0">
              <a:buNone/>
              <a:defRPr sz="800"/>
            </a:lvl5pPr>
            <a:lvl6pPr marL="2005736" indent="0">
              <a:buNone/>
              <a:defRPr sz="800"/>
            </a:lvl6pPr>
            <a:lvl7pPr marL="2406884" indent="0">
              <a:buNone/>
              <a:defRPr sz="800"/>
            </a:lvl7pPr>
            <a:lvl8pPr marL="2808031" indent="0">
              <a:buNone/>
              <a:defRPr sz="800"/>
            </a:lvl8pPr>
            <a:lvl9pPr marL="3209178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64284" y="3528219"/>
            <a:ext cx="5400675" cy="416526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64284" y="450361"/>
            <a:ext cx="5400675" cy="3024188"/>
          </a:xfrm>
        </p:spPr>
        <p:txBody>
          <a:bodyPr/>
          <a:lstStyle>
            <a:lvl1pPr marL="0" indent="0">
              <a:buNone/>
              <a:defRPr sz="2800"/>
            </a:lvl1pPr>
            <a:lvl2pPr marL="401147" indent="0">
              <a:buNone/>
              <a:defRPr sz="2500"/>
            </a:lvl2pPr>
            <a:lvl3pPr marL="802295" indent="0">
              <a:buNone/>
              <a:defRPr sz="2100"/>
            </a:lvl3pPr>
            <a:lvl4pPr marL="1203442" indent="0">
              <a:buNone/>
              <a:defRPr sz="1800"/>
            </a:lvl4pPr>
            <a:lvl5pPr marL="1604589" indent="0">
              <a:buNone/>
              <a:defRPr sz="1800"/>
            </a:lvl5pPr>
            <a:lvl6pPr marL="2005736" indent="0">
              <a:buNone/>
              <a:defRPr sz="1800"/>
            </a:lvl6pPr>
            <a:lvl7pPr marL="2406884" indent="0">
              <a:buNone/>
              <a:defRPr sz="1800"/>
            </a:lvl7pPr>
            <a:lvl8pPr marL="2808031" indent="0">
              <a:buNone/>
              <a:defRPr sz="1800"/>
            </a:lvl8pPr>
            <a:lvl9pPr marL="3209178" indent="0">
              <a:buNone/>
              <a:defRPr sz="18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64284" y="3944746"/>
            <a:ext cx="5400675" cy="591536"/>
          </a:xfrm>
        </p:spPr>
        <p:txBody>
          <a:bodyPr/>
          <a:lstStyle>
            <a:lvl1pPr marL="0" indent="0">
              <a:buNone/>
              <a:defRPr sz="1200"/>
            </a:lvl1pPr>
            <a:lvl2pPr marL="401147" indent="0">
              <a:buNone/>
              <a:defRPr sz="1100"/>
            </a:lvl2pPr>
            <a:lvl3pPr marL="802295" indent="0">
              <a:buNone/>
              <a:defRPr sz="900"/>
            </a:lvl3pPr>
            <a:lvl4pPr marL="1203442" indent="0">
              <a:buNone/>
              <a:defRPr sz="800"/>
            </a:lvl4pPr>
            <a:lvl5pPr marL="1604589" indent="0">
              <a:buNone/>
              <a:defRPr sz="800"/>
            </a:lvl5pPr>
            <a:lvl6pPr marL="2005736" indent="0">
              <a:buNone/>
              <a:defRPr sz="800"/>
            </a:lvl6pPr>
            <a:lvl7pPr marL="2406884" indent="0">
              <a:buNone/>
              <a:defRPr sz="800"/>
            </a:lvl7pPr>
            <a:lvl8pPr marL="2808031" indent="0">
              <a:buNone/>
              <a:defRPr sz="800"/>
            </a:lvl8pPr>
            <a:lvl9pPr marL="3209178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0056" y="201846"/>
            <a:ext cx="8101013" cy="840052"/>
          </a:xfrm>
          <a:prstGeom prst="rect">
            <a:avLst/>
          </a:prstGeom>
        </p:spPr>
        <p:txBody>
          <a:bodyPr vert="horz" lIns="80229" tIns="40115" rIns="80229" bIns="40115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76073"/>
            <a:ext cx="8101013" cy="3326374"/>
          </a:xfrm>
          <a:prstGeom prst="rect">
            <a:avLst/>
          </a:prstGeom>
        </p:spPr>
        <p:txBody>
          <a:bodyPr vert="horz" lIns="80229" tIns="40115" rIns="80229" bIns="40115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005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75385" y="4671624"/>
            <a:ext cx="2850356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080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  <p:txStyles>
    <p:titleStyle>
      <a:lvl1pPr algn="ctr" defTabSz="802295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0860" indent="-300860" algn="l" defTabSz="802295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1864" indent="-250717" algn="l" defTabSz="802295" rtl="0" eaLnBrk="1" latinLnBrk="0" hangingPunct="1">
        <a:spcBef>
          <a:spcPct val="20000"/>
        </a:spcBef>
        <a:buFont typeface="Arial" pitchFamily="34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02868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04015" indent="-200574" algn="l" defTabSz="802295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05163" indent="-200574" algn="l" defTabSz="802295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06310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07457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08605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09752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1147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2295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3442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4589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05736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06884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8031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09178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jp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20"/>
          <p:cNvSpPr txBox="1"/>
          <p:nvPr/>
        </p:nvSpPr>
        <p:spPr>
          <a:xfrm flipH="1">
            <a:off x="1512230" y="2196991"/>
            <a:ext cx="5976664" cy="64633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Survey on DL@UAV vision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18" name="直接连接符 17"/>
          <p:cNvCxnSpPr>
            <a:cxnSpLocks/>
          </p:cNvCxnSpPr>
          <p:nvPr/>
        </p:nvCxnSpPr>
        <p:spPr>
          <a:xfrm>
            <a:off x="2520342" y="2880196"/>
            <a:ext cx="396044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583eea9dc623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4572446" y="-3312492"/>
            <a:ext cx="1440160" cy="1440163"/>
          </a:xfrm>
          <a:prstGeom prst="rect">
            <a:avLst/>
          </a:prstGeom>
        </p:spPr>
      </p:pic>
      <p:sp>
        <p:nvSpPr>
          <p:cNvPr id="5" name="文本框 20"/>
          <p:cNvSpPr txBox="1"/>
          <p:nvPr/>
        </p:nvSpPr>
        <p:spPr>
          <a:xfrm flipH="1">
            <a:off x="2826203" y="2917071"/>
            <a:ext cx="3348718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chengkaihua R18012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694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2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15" grpId="1"/>
      <p:bldP spid="5" grpId="0"/>
    </p:bldLst>
  </p:timing>
  <p:extLst mod="1">
    <p:ext uri="{E180D4A7-C9FB-4DFB-919C-405C955672EB}">
      <p14:showEvtLst xmlns:p14="http://schemas.microsoft.com/office/powerpoint/2010/main">
        <p14:playEvt time="4753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Administrator\桌面\未标题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27753">
            <a:off x="1390882" y="1355181"/>
            <a:ext cx="2258858" cy="202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20"/>
          <p:cNvSpPr txBox="1"/>
          <p:nvPr/>
        </p:nvSpPr>
        <p:spPr>
          <a:xfrm flipH="1">
            <a:off x="1620242" y="1944092"/>
            <a:ext cx="2088925" cy="92333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02</a:t>
            </a:r>
            <a:endParaRPr lang="zh-CN" altLang="en-US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20"/>
          <p:cNvSpPr txBox="1"/>
          <p:nvPr/>
        </p:nvSpPr>
        <p:spPr>
          <a:xfrm flipH="1">
            <a:off x="2844378" y="2160116"/>
            <a:ext cx="4896544" cy="707886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Application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40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2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Application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468114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2196306" y="1276654"/>
            <a:ext cx="453458" cy="451414"/>
            <a:chOff x="3935424" y="3368641"/>
            <a:chExt cx="614208" cy="614207"/>
          </a:xfrm>
        </p:grpSpPr>
        <p:sp>
          <p:nvSpPr>
            <p:cNvPr id="38" name="椭圆 37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0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2196306" y="2044739"/>
            <a:ext cx="453458" cy="451414"/>
            <a:chOff x="3935424" y="3368641"/>
            <a:chExt cx="614208" cy="614207"/>
          </a:xfrm>
        </p:grpSpPr>
        <p:sp>
          <p:nvSpPr>
            <p:cNvPr id="46" name="椭圆 45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8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2196306" y="2812824"/>
            <a:ext cx="453458" cy="451414"/>
            <a:chOff x="3935424" y="3368641"/>
            <a:chExt cx="614208" cy="614207"/>
          </a:xfrm>
        </p:grpSpPr>
        <p:sp>
          <p:nvSpPr>
            <p:cNvPr id="54" name="椭圆 53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5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61" name="组合 60"/>
          <p:cNvGrpSpPr/>
          <p:nvPr/>
        </p:nvGrpSpPr>
        <p:grpSpPr>
          <a:xfrm>
            <a:off x="2196306" y="3580910"/>
            <a:ext cx="453458" cy="451414"/>
            <a:chOff x="3935424" y="3368641"/>
            <a:chExt cx="614208" cy="614207"/>
          </a:xfrm>
        </p:grpSpPr>
        <p:sp>
          <p:nvSpPr>
            <p:cNvPr id="62" name="椭圆 61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64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9" name="文本框 20"/>
          <p:cNvSpPr txBox="1"/>
          <p:nvPr/>
        </p:nvSpPr>
        <p:spPr>
          <a:xfrm flipH="1">
            <a:off x="3456100" y="1291174"/>
            <a:ext cx="208892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rgbClr val="FF0000"/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Object Recognition</a:t>
            </a:r>
            <a:endParaRPr lang="zh-CN" altLang="en-US" sz="1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0" name="文本框 20"/>
          <p:cNvSpPr txBox="1"/>
          <p:nvPr/>
        </p:nvSpPr>
        <p:spPr>
          <a:xfrm flipH="1">
            <a:off x="3456100" y="2078025"/>
            <a:ext cx="208892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Object Detection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1" name="文本框 20"/>
          <p:cNvSpPr txBox="1"/>
          <p:nvPr/>
        </p:nvSpPr>
        <p:spPr>
          <a:xfrm flipH="1">
            <a:off x="3204418" y="2864876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Visual Object Tracking(VOT) 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2" name="文本框 20"/>
          <p:cNvSpPr txBox="1"/>
          <p:nvPr/>
        </p:nvSpPr>
        <p:spPr>
          <a:xfrm flipH="1">
            <a:off x="3456100" y="3651726"/>
            <a:ext cx="208892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Visual Slam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7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2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Application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468114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20"/>
          <p:cNvSpPr txBox="1"/>
          <p:nvPr/>
        </p:nvSpPr>
        <p:spPr>
          <a:xfrm flipH="1">
            <a:off x="1044177" y="1007697"/>
            <a:ext cx="273630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Object Recognition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30" y="1656059"/>
            <a:ext cx="3034909" cy="1872000"/>
          </a:xfrm>
          <a:prstGeom prst="rect">
            <a:avLst/>
          </a:prstGeom>
        </p:spPr>
      </p:pic>
      <p:pic>
        <p:nvPicPr>
          <p:cNvPr id="8194" name="Picture 2" descr="“猫狗大战 kaggle”的图片搜索结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594" y="1753859"/>
            <a:ext cx="272415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文本框 20"/>
          <p:cNvSpPr txBox="1"/>
          <p:nvPr/>
        </p:nvSpPr>
        <p:spPr>
          <a:xfrm flipH="1">
            <a:off x="5143754" y="3600276"/>
            <a:ext cx="2364121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Dogs vs. Cats in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Kaggle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5" name="文本框 20"/>
          <p:cNvSpPr txBox="1"/>
          <p:nvPr/>
        </p:nvSpPr>
        <p:spPr>
          <a:xfrm flipH="1">
            <a:off x="1034372" y="3600276"/>
            <a:ext cx="2364121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Classification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文本框 20"/>
          <p:cNvSpPr txBox="1"/>
          <p:nvPr/>
        </p:nvSpPr>
        <p:spPr>
          <a:xfrm flipH="1">
            <a:off x="1044176" y="3777183"/>
            <a:ext cx="7956948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Gradually increase filters, decrease spatial resolution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Softmax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/Logits/SVM as classifier end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Ensemble Learning can dramatically increase the performance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55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  <p:bldP spid="75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2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Application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468114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20"/>
          <p:cNvSpPr txBox="1"/>
          <p:nvPr/>
        </p:nvSpPr>
        <p:spPr>
          <a:xfrm flipH="1">
            <a:off x="1044177" y="1007697"/>
            <a:ext cx="273630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Object Detection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650" y="1800076"/>
            <a:ext cx="3120000" cy="1872000"/>
          </a:xfrm>
          <a:prstGeom prst="rect">
            <a:avLst/>
          </a:prstGeom>
        </p:spPr>
      </p:pic>
      <p:sp>
        <p:nvSpPr>
          <p:cNvPr id="9" name="文本框 20"/>
          <p:cNvSpPr txBox="1"/>
          <p:nvPr/>
        </p:nvSpPr>
        <p:spPr>
          <a:xfrm flipH="1">
            <a:off x="5148634" y="3816300"/>
            <a:ext cx="345638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VEDAI UAV Object Detection Dataset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14" y="1800076"/>
            <a:ext cx="3972293" cy="1872000"/>
          </a:xfrm>
          <a:prstGeom prst="rect">
            <a:avLst/>
          </a:prstGeom>
        </p:spPr>
      </p:pic>
      <p:sp>
        <p:nvSpPr>
          <p:cNvPr id="12" name="文本框 20"/>
          <p:cNvSpPr txBox="1"/>
          <p:nvPr/>
        </p:nvSpPr>
        <p:spPr>
          <a:xfrm flipH="1">
            <a:off x="726067" y="3822600"/>
            <a:ext cx="3630478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Classification + multi-object localization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96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9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2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Application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468114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20"/>
          <p:cNvSpPr txBox="1"/>
          <p:nvPr/>
        </p:nvSpPr>
        <p:spPr>
          <a:xfrm flipH="1">
            <a:off x="1044177" y="1007697"/>
            <a:ext cx="273630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VOT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30" y="1512044"/>
            <a:ext cx="7391671" cy="1872000"/>
          </a:xfrm>
          <a:prstGeom prst="rect">
            <a:avLst/>
          </a:prstGeom>
        </p:spPr>
      </p:pic>
      <p:sp>
        <p:nvSpPr>
          <p:cNvPr id="11" name="文本框 20"/>
          <p:cNvSpPr txBox="1"/>
          <p:nvPr/>
        </p:nvSpPr>
        <p:spPr>
          <a:xfrm flipH="1">
            <a:off x="1044177" y="3426725"/>
            <a:ext cx="345638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LSART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– VOT 2017 Championship</a:t>
            </a:r>
          </a:p>
        </p:txBody>
      </p:sp>
      <p:sp>
        <p:nvSpPr>
          <p:cNvPr id="13" name="文本框 20"/>
          <p:cNvSpPr txBox="1"/>
          <p:nvPr/>
        </p:nvSpPr>
        <p:spPr>
          <a:xfrm flipH="1">
            <a:off x="1044176" y="3777183"/>
            <a:ext cx="7956948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Exploit both the KRR and CNN as two complementary regressions for visual tracking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CNN focuses on the small localized region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KRR focuses on the holistic target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98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11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2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Application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468114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20"/>
          <p:cNvSpPr txBox="1"/>
          <p:nvPr/>
        </p:nvSpPr>
        <p:spPr>
          <a:xfrm flipH="1">
            <a:off x="1044177" y="1007697"/>
            <a:ext cx="273630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Visual Slam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41" y="1656059"/>
            <a:ext cx="2096640" cy="1872000"/>
          </a:xfrm>
          <a:prstGeom prst="rect">
            <a:avLst/>
          </a:prstGeom>
        </p:spPr>
      </p:pic>
      <p:pic>
        <p:nvPicPr>
          <p:cNvPr id="9218" name="Picture 2" descr="这里写图片描述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602" y="1656059"/>
            <a:ext cx="3096000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20"/>
          <p:cNvSpPr txBox="1"/>
          <p:nvPr/>
        </p:nvSpPr>
        <p:spPr>
          <a:xfrm flipH="1">
            <a:off x="1044176" y="3957447"/>
            <a:ext cx="8064897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Use two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isolated network(Depth CNN &amp; Pose CNN) to predict depth &amp; camera pose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Base on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photometric consistency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principle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See more on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SfM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-Net(also compute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optic flow/scene flow/3D point cloud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)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文本框 20"/>
          <p:cNvSpPr txBox="1"/>
          <p:nvPr/>
        </p:nvSpPr>
        <p:spPr>
          <a:xfrm flipH="1">
            <a:off x="1044176" y="3600276"/>
            <a:ext cx="367240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SfM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-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Learner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– CVPR 2017 from Google</a:t>
            </a:r>
          </a:p>
        </p:txBody>
      </p:sp>
    </p:spTree>
    <p:extLst>
      <p:ext uri="{BB962C8B-B14F-4D97-AF65-F5344CB8AC3E}">
        <p14:creationId xmlns:p14="http://schemas.microsoft.com/office/powerpoint/2010/main" val="185451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12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Administrator\桌面\未标题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27753">
            <a:off x="1390882" y="1355181"/>
            <a:ext cx="2258858" cy="202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20"/>
          <p:cNvSpPr txBox="1"/>
          <p:nvPr/>
        </p:nvSpPr>
        <p:spPr>
          <a:xfrm flipH="1">
            <a:off x="1620242" y="1944092"/>
            <a:ext cx="2088925" cy="92333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03</a:t>
            </a:r>
            <a:endParaRPr lang="zh-CN" altLang="en-US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20"/>
          <p:cNvSpPr txBox="1"/>
          <p:nvPr/>
        </p:nvSpPr>
        <p:spPr>
          <a:xfrm flipH="1">
            <a:off x="2844378" y="2160116"/>
            <a:ext cx="4896544" cy="707886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Road Map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31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2196306" y="1276654"/>
            <a:ext cx="453458" cy="451414"/>
            <a:chOff x="3935424" y="3368641"/>
            <a:chExt cx="614208" cy="614207"/>
          </a:xfrm>
        </p:grpSpPr>
        <p:sp>
          <p:nvSpPr>
            <p:cNvPr id="38" name="椭圆 37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0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2196306" y="2044739"/>
            <a:ext cx="453458" cy="451414"/>
            <a:chOff x="3935424" y="3368641"/>
            <a:chExt cx="614208" cy="614207"/>
          </a:xfrm>
        </p:grpSpPr>
        <p:sp>
          <p:nvSpPr>
            <p:cNvPr id="46" name="椭圆 45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8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2196306" y="2812824"/>
            <a:ext cx="453458" cy="451414"/>
            <a:chOff x="3935424" y="3368641"/>
            <a:chExt cx="614208" cy="614207"/>
          </a:xfrm>
        </p:grpSpPr>
        <p:sp>
          <p:nvSpPr>
            <p:cNvPr id="54" name="椭圆 53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5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9" name="文本框 20"/>
          <p:cNvSpPr txBox="1"/>
          <p:nvPr/>
        </p:nvSpPr>
        <p:spPr>
          <a:xfrm flipH="1">
            <a:off x="2934216" y="1291174"/>
            <a:ext cx="313269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Introduction of CNN Development 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0" name="文本框 20"/>
          <p:cNvSpPr txBox="1"/>
          <p:nvPr/>
        </p:nvSpPr>
        <p:spPr>
          <a:xfrm flipH="1">
            <a:off x="2934215" y="2078025"/>
            <a:ext cx="313269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Small CNN for mobile application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1" name="文本框 20"/>
          <p:cNvSpPr txBox="1"/>
          <p:nvPr/>
        </p:nvSpPr>
        <p:spPr>
          <a:xfrm flipH="1">
            <a:off x="3204418" y="2864876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Network Compression </a:t>
            </a:r>
            <a:endParaRPr lang="zh-CN" altLang="en-US" dirty="0"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24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Development of CNN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990" y="1512044"/>
            <a:ext cx="4841144" cy="2880000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2772370" y="2808188"/>
            <a:ext cx="648072" cy="43204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212528" y="2519996"/>
            <a:ext cx="648072" cy="43204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926698" y="2519996"/>
            <a:ext cx="648072" cy="43204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5640868" y="2113248"/>
            <a:ext cx="648072" cy="43204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6351221" y="2113248"/>
            <a:ext cx="648072" cy="43204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492450" y="3960316"/>
            <a:ext cx="648072" cy="43204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492450" y="1681200"/>
            <a:ext cx="648072" cy="43204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15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AlexNet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– 2012 ImageNet Championship (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Top-5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Error 16.4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%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11265" name="Picture 1" descr="C://Users/Administrator/AppData/Local/YNote/data/conson0214@163.com/063624192eb24dddbeaf05de3ae070ee/clipboa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54" y="1703842"/>
            <a:ext cx="6372225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文本框 20"/>
          <p:cNvSpPr txBox="1"/>
          <p:nvPr/>
        </p:nvSpPr>
        <p:spPr>
          <a:xfrm flipH="1">
            <a:off x="1044176" y="3816300"/>
            <a:ext cx="7560841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First time,  CNN won the ImageNet Challenge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First time, Group Convolution Concept proposed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First time, Use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Relu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as activation function(used in the following networks till now)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78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0"/>
          <p:cNvSpPr txBox="1"/>
          <p:nvPr/>
        </p:nvSpPr>
        <p:spPr>
          <a:xfrm flipH="1">
            <a:off x="756146" y="935980"/>
            <a:ext cx="2088925" cy="46166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CONTENT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260202" y="2376140"/>
            <a:ext cx="648072" cy="648072"/>
          </a:xfrm>
          <a:prstGeom prst="ellipse">
            <a:avLst/>
          </a:prstGeom>
          <a:solidFill>
            <a:srgbClr val="2829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I</a:t>
            </a:r>
            <a:endParaRPr lang="zh-CN" altLang="en-US" sz="3200" dirty="0"/>
          </a:p>
        </p:txBody>
      </p:sp>
      <p:sp>
        <p:nvSpPr>
          <p:cNvPr id="5" name="文本框 20"/>
          <p:cNvSpPr txBox="1"/>
          <p:nvPr/>
        </p:nvSpPr>
        <p:spPr>
          <a:xfrm flipH="1">
            <a:off x="540122" y="3364507"/>
            <a:ext cx="208892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What is DL?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20"/>
          <p:cNvSpPr txBox="1"/>
          <p:nvPr/>
        </p:nvSpPr>
        <p:spPr>
          <a:xfrm flipH="1">
            <a:off x="2124298" y="3344762"/>
            <a:ext cx="208892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Application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" name="文本框 20"/>
          <p:cNvSpPr txBox="1"/>
          <p:nvPr/>
        </p:nvSpPr>
        <p:spPr>
          <a:xfrm flipH="1">
            <a:off x="3996506" y="3344762"/>
            <a:ext cx="208892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Road Map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" name="文本框 20"/>
          <p:cNvSpPr txBox="1"/>
          <p:nvPr/>
        </p:nvSpPr>
        <p:spPr>
          <a:xfrm flipH="1">
            <a:off x="5940722" y="3364507"/>
            <a:ext cx="208892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Start a Project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844378" y="2376140"/>
            <a:ext cx="648072" cy="648072"/>
          </a:xfrm>
          <a:prstGeom prst="ellipse">
            <a:avLst/>
          </a:prstGeom>
          <a:solidFill>
            <a:srgbClr val="2829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II</a:t>
            </a:r>
            <a:endParaRPr lang="zh-CN" altLang="en-US" sz="3200" dirty="0"/>
          </a:p>
        </p:txBody>
      </p:sp>
      <p:sp>
        <p:nvSpPr>
          <p:cNvPr id="14" name="椭圆 13"/>
          <p:cNvSpPr/>
          <p:nvPr/>
        </p:nvSpPr>
        <p:spPr>
          <a:xfrm>
            <a:off x="4717279" y="2376140"/>
            <a:ext cx="648072" cy="648072"/>
          </a:xfrm>
          <a:prstGeom prst="ellipse">
            <a:avLst/>
          </a:prstGeom>
          <a:solidFill>
            <a:srgbClr val="2829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III</a:t>
            </a:r>
            <a:endParaRPr lang="zh-CN" altLang="en-US" sz="2800" dirty="0"/>
          </a:p>
        </p:txBody>
      </p:sp>
      <p:sp>
        <p:nvSpPr>
          <p:cNvPr id="15" name="椭圆 14"/>
          <p:cNvSpPr/>
          <p:nvPr/>
        </p:nvSpPr>
        <p:spPr>
          <a:xfrm>
            <a:off x="6661495" y="2376140"/>
            <a:ext cx="648072" cy="648072"/>
          </a:xfrm>
          <a:prstGeom prst="ellipse">
            <a:avLst/>
          </a:prstGeom>
          <a:solidFill>
            <a:srgbClr val="2829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00" dirty="0"/>
              <a:t>IV</a:t>
            </a:r>
            <a:endParaRPr lang="zh-CN" altLang="en-US" sz="2600" dirty="0"/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50"/>
                            </p:stCondLst>
                            <p:childTnLst>
                              <p:par>
                                <p:cTn id="4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15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150"/>
                            </p:stCondLst>
                            <p:childTnLst>
                              <p:par>
                                <p:cTn id="5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7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2" grpId="0" animBg="1"/>
      <p:bldP spid="5" grpId="0"/>
      <p:bldP spid="6" grpId="0"/>
      <p:bldP spid="7" grpId="0"/>
      <p:bldP spid="8" grpId="0"/>
      <p:bldP spid="13" grpId="0" animBg="1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VGGNet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– 2014 ImageNet (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Top-5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Error 9.9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%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6" name="文本框 20"/>
          <p:cNvSpPr txBox="1"/>
          <p:nvPr/>
        </p:nvSpPr>
        <p:spPr>
          <a:xfrm flipH="1">
            <a:off x="1044176" y="3816300"/>
            <a:ext cx="7560841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Deep, 16/19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layers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Conv+Pooling+FC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Too much Parameters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~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138,000,000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649" y="1584156"/>
            <a:ext cx="3187826" cy="18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22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4" y="1007697"/>
            <a:ext cx="684076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Inception(</a:t>
            </a:r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GoogLeNet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) – 2014 ImageNet Championship (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Top-5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Error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9.2%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6" name="文本框 20"/>
          <p:cNvSpPr txBox="1"/>
          <p:nvPr/>
        </p:nvSpPr>
        <p:spPr>
          <a:xfrm flipH="1">
            <a:off x="1044175" y="3528059"/>
            <a:ext cx="7560841" cy="147117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Much less Parameters ~5,000,000(1/12 of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AlexNet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, 1/27 of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VGGNet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)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1x1 convolution(Network in Network)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Group Convolution(Inception Module)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Replace FC with Average Pooling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22" y="1512044"/>
            <a:ext cx="4238491" cy="1872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420443" y="2109490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Inception module</a:t>
            </a:r>
            <a:endParaRPr lang="zh-CN" altLang="en-US" sz="1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626" y="1512044"/>
            <a:ext cx="3339934" cy="18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80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Inception Family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6" name="文本框 20"/>
          <p:cNvSpPr txBox="1"/>
          <p:nvPr/>
        </p:nvSpPr>
        <p:spPr>
          <a:xfrm flipH="1">
            <a:off x="1014843" y="1656059"/>
            <a:ext cx="7560841" cy="255454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Inception-V2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(Top-5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Error 7.8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%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)</a:t>
            </a:r>
          </a:p>
          <a:p>
            <a:pPr lvl="0">
              <a:lnSpc>
                <a:spcPct val="160000"/>
              </a:lnSpc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	- Batch Normalization/two 3x3 replace 5x5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Inception-V3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(Top-5 Error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5.6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%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)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  <a:p>
            <a:pPr lvl="0">
              <a:lnSpc>
                <a:spcPct val="160000"/>
              </a:lnSpc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	- Conv Factorization 3x3 -&gt; 1x3+3x1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Xception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(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Top-5 Error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5.5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%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)</a:t>
            </a:r>
          </a:p>
          <a:p>
            <a:pPr lvl="0">
              <a:lnSpc>
                <a:spcPct val="16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	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-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Depth-wise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separable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convolution(separate depth conv &amp; spatial conv)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lvl="0">
              <a:lnSpc>
                <a:spcPct val="160000"/>
              </a:lnSpc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34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ResNet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–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2015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ImageNet Championship (Top-5 Error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4.49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%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)</a:t>
            </a:r>
          </a:p>
          <a:p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             2016 CVPR best paper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224" y="1656059"/>
            <a:ext cx="3123259" cy="1872000"/>
          </a:xfrm>
          <a:prstGeom prst="rect">
            <a:avLst/>
          </a:prstGeom>
        </p:spPr>
      </p:pic>
      <p:pic>
        <p:nvPicPr>
          <p:cNvPr id="1025" name="Picture 1" descr="C://Users/Administrator/AppData/Local/YNote/data/conson0214@163.com/b5f227dd678d4a4a9afa797b3076ee8a/clipboar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07" y="1656059"/>
            <a:ext cx="3348408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20"/>
          <p:cNvSpPr txBox="1"/>
          <p:nvPr/>
        </p:nvSpPr>
        <p:spPr>
          <a:xfrm flipH="1">
            <a:off x="1044176" y="3816300"/>
            <a:ext cx="7560841" cy="78175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Shortcut connection/solve Gradient vanishing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Break the depth limitation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092850" y="1689502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Residual block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9531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Inception-</a:t>
            </a:r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ResNet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&amp; </a:t>
            </a:r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ResNeXt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(Top-5 Error 4.9% &amp; 4.4%)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8" name="文本框 20"/>
          <p:cNvSpPr txBox="1"/>
          <p:nvPr/>
        </p:nvSpPr>
        <p:spPr>
          <a:xfrm flipH="1">
            <a:off x="853075" y="3660928"/>
            <a:ext cx="3672410" cy="437043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>
              <a:lnSpc>
                <a:spcPct val="160000"/>
              </a:lnSpc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Inception Module + shortcut connection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610" y="1656059"/>
            <a:ext cx="2779052" cy="1872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274" y="1656059"/>
            <a:ext cx="1562013" cy="1872000"/>
          </a:xfrm>
          <a:prstGeom prst="rect">
            <a:avLst/>
          </a:prstGeom>
        </p:spPr>
      </p:pic>
      <p:sp>
        <p:nvSpPr>
          <p:cNvPr id="12" name="文本框 20"/>
          <p:cNvSpPr txBox="1"/>
          <p:nvPr/>
        </p:nvSpPr>
        <p:spPr>
          <a:xfrm flipH="1">
            <a:off x="4644578" y="3660928"/>
            <a:ext cx="3672410" cy="437043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>
              <a:lnSpc>
                <a:spcPct val="160000"/>
              </a:lnSpc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Residual block + Group conv(</a:t>
            </a:r>
            <a:r>
              <a:rPr lang="en-US" altLang="zh-CN" sz="1400" b="1" dirty="0"/>
              <a:t>cardinality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8107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8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Cost Comparison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235772"/>
              </p:ext>
            </p:extLst>
          </p:nvPr>
        </p:nvGraphicFramePr>
        <p:xfrm>
          <a:off x="1212152" y="1656059"/>
          <a:ext cx="6000752" cy="1818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00188"/>
                <a:gridCol w="1500188"/>
                <a:gridCol w="1500188"/>
                <a:gridCol w="1500188"/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Model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Model Size(MB)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Mult</a:t>
                      </a:r>
                      <a:r>
                        <a:rPr lang="en-US" altLang="zh-CN" dirty="0" smtClean="0"/>
                        <a:t>-Adds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Million Para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AlexNet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60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VGG16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15300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138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GooLeNet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~50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1550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6.8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Inception-V3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90-100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23.2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886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2196306" y="1276654"/>
            <a:ext cx="453458" cy="451414"/>
            <a:chOff x="3935424" y="3368641"/>
            <a:chExt cx="614208" cy="614207"/>
          </a:xfrm>
        </p:grpSpPr>
        <p:sp>
          <p:nvSpPr>
            <p:cNvPr id="38" name="椭圆 37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0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2196306" y="2044739"/>
            <a:ext cx="453458" cy="451414"/>
            <a:chOff x="3935424" y="3368641"/>
            <a:chExt cx="614208" cy="614207"/>
          </a:xfrm>
        </p:grpSpPr>
        <p:sp>
          <p:nvSpPr>
            <p:cNvPr id="46" name="椭圆 45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8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2196306" y="2812824"/>
            <a:ext cx="453458" cy="451414"/>
            <a:chOff x="3935424" y="3368641"/>
            <a:chExt cx="614208" cy="614207"/>
          </a:xfrm>
        </p:grpSpPr>
        <p:sp>
          <p:nvSpPr>
            <p:cNvPr id="54" name="椭圆 53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5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9" name="文本框 20"/>
          <p:cNvSpPr txBox="1"/>
          <p:nvPr/>
        </p:nvSpPr>
        <p:spPr>
          <a:xfrm flipH="1">
            <a:off x="2934216" y="1291174"/>
            <a:ext cx="313269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Introduction of CNN Development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0" name="文本框 20"/>
          <p:cNvSpPr txBox="1"/>
          <p:nvPr/>
        </p:nvSpPr>
        <p:spPr>
          <a:xfrm flipH="1">
            <a:off x="2934215" y="2078025"/>
            <a:ext cx="313269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Small CNN for mobile application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1" name="文本框 20"/>
          <p:cNvSpPr txBox="1"/>
          <p:nvPr/>
        </p:nvSpPr>
        <p:spPr>
          <a:xfrm flipH="1">
            <a:off x="3204418" y="2864876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Network Compression </a:t>
            </a:r>
            <a:endParaRPr lang="zh-CN" altLang="en-US" dirty="0"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71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SqueezeNet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(ICLR-2017, Stanford)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68" y="1584260"/>
            <a:ext cx="2989222" cy="1872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40" y="405502"/>
            <a:ext cx="1990911" cy="3600000"/>
          </a:xfrm>
          <a:prstGeom prst="rect">
            <a:avLst/>
          </a:prstGeom>
        </p:spPr>
      </p:pic>
      <p:sp>
        <p:nvSpPr>
          <p:cNvPr id="11" name="文本框 20"/>
          <p:cNvSpPr txBox="1"/>
          <p:nvPr/>
        </p:nvSpPr>
        <p:spPr>
          <a:xfrm flipH="1">
            <a:off x="1044174" y="3672284"/>
            <a:ext cx="7920883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Replace part of 3x3 filters with 1x1 filters(small network) 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Decrease the number of input channels to 3x3 filters(small network)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Downsample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late in the network, conv layers has large activation map(high accuracy)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708474" y="3169038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Fire module</a:t>
            </a:r>
            <a:endParaRPr lang="zh-CN" altLang="en-US" sz="1200" dirty="0"/>
          </a:p>
        </p:txBody>
      </p:sp>
      <p:sp>
        <p:nvSpPr>
          <p:cNvPr id="9" name="文本框 8"/>
          <p:cNvSpPr txBox="1"/>
          <p:nvPr/>
        </p:nvSpPr>
        <p:spPr>
          <a:xfrm>
            <a:off x="7236866" y="2067002"/>
            <a:ext cx="1368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 smtClean="0"/>
              <a:t>SqueezeNet</a:t>
            </a:r>
            <a:endParaRPr lang="en-US" altLang="zh-CN" sz="1200" dirty="0" smtClean="0"/>
          </a:p>
          <a:p>
            <a:r>
              <a:rPr lang="en-US" altLang="zh-CN" sz="1200" dirty="0" smtClean="0"/>
              <a:t>Structure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5308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SqueezeNet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(ICLR-2017, Stanford)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1044175" y="3672284"/>
            <a:ext cx="7560841" cy="78175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Small Network, but high compute cost(large activation map)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Nothing Fresh in architecture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883" y="1557879"/>
            <a:ext cx="5391359" cy="1872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804883" y="3290196"/>
            <a:ext cx="5391360" cy="1249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83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MobileNet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(CVPR-2017, Google)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1044174" y="3672284"/>
            <a:ext cx="7920883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1 conv filter for 1 channel(totally separate spatial conv &amp; depth conv) 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Low compute cost(compare with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SqueezeNet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)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Almost equivalent accuracy level(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SqueezeNet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,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AlexNet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242" y="1557879"/>
            <a:ext cx="1512727" cy="1872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538" y="2046204"/>
            <a:ext cx="2705100" cy="895350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 rot="5400000">
            <a:off x="5652690" y="2304132"/>
            <a:ext cx="864096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479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Administrator\桌面\未标题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27753">
            <a:off x="1390882" y="1355181"/>
            <a:ext cx="2258858" cy="202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20"/>
          <p:cNvSpPr txBox="1"/>
          <p:nvPr/>
        </p:nvSpPr>
        <p:spPr>
          <a:xfrm flipH="1">
            <a:off x="1620242" y="1944092"/>
            <a:ext cx="2088925" cy="92333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01</a:t>
            </a:r>
            <a:endParaRPr lang="zh-CN" altLang="en-US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20"/>
          <p:cNvSpPr txBox="1"/>
          <p:nvPr/>
        </p:nvSpPr>
        <p:spPr>
          <a:xfrm flipH="1">
            <a:off x="2844378" y="2160116"/>
            <a:ext cx="4896544" cy="707886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What is DL?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ShuffleNet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(CVPR-2017, Face++)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1044174" y="3672284"/>
            <a:ext cx="7920883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Channel shuffle for less cross-talk between channels(group conv issue)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1x1 group conv to reduce compute cost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Use Residual block to raise accuracy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22" y="1557879"/>
            <a:ext cx="4203244" cy="1872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642" y="1557879"/>
            <a:ext cx="3240000" cy="18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ShuffleNet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(CVPR-2017, Face++)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1044174" y="3672284"/>
            <a:ext cx="7920883" cy="78175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Lower Complexity than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MobileNet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Higher Accuracy than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MobileNet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128" y="1557879"/>
            <a:ext cx="4492800" cy="18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32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Small CNN Conclusion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7" name="文本框 20"/>
          <p:cNvSpPr txBox="1"/>
          <p:nvPr/>
        </p:nvSpPr>
        <p:spPr>
          <a:xfrm flipH="1">
            <a:off x="1014843" y="1656059"/>
            <a:ext cx="7560841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Separate convolution thoroughly (X-conv + Y-conv + Depth-conv)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Raise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utilization of channel information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Residual block + Group Conv would be standard architecture</a:t>
            </a:r>
          </a:p>
        </p:txBody>
      </p:sp>
    </p:spTree>
    <p:extLst>
      <p:ext uri="{BB962C8B-B14F-4D97-AF65-F5344CB8AC3E}">
        <p14:creationId xmlns:p14="http://schemas.microsoft.com/office/powerpoint/2010/main" val="251557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2196306" y="1276654"/>
            <a:ext cx="453458" cy="451414"/>
            <a:chOff x="3935424" y="3368641"/>
            <a:chExt cx="614208" cy="614207"/>
          </a:xfrm>
        </p:grpSpPr>
        <p:sp>
          <p:nvSpPr>
            <p:cNvPr id="38" name="椭圆 37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0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2196306" y="2044739"/>
            <a:ext cx="453458" cy="451414"/>
            <a:chOff x="3935424" y="3368641"/>
            <a:chExt cx="614208" cy="614207"/>
          </a:xfrm>
        </p:grpSpPr>
        <p:sp>
          <p:nvSpPr>
            <p:cNvPr id="46" name="椭圆 45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8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2196306" y="2812824"/>
            <a:ext cx="453458" cy="451414"/>
            <a:chOff x="3935424" y="3368641"/>
            <a:chExt cx="614208" cy="614207"/>
          </a:xfrm>
        </p:grpSpPr>
        <p:sp>
          <p:nvSpPr>
            <p:cNvPr id="54" name="椭圆 53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5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9" name="文本框 20"/>
          <p:cNvSpPr txBox="1"/>
          <p:nvPr/>
        </p:nvSpPr>
        <p:spPr>
          <a:xfrm flipH="1">
            <a:off x="2934216" y="1291174"/>
            <a:ext cx="313269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Introduction of CNN Development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0" name="文本框 20"/>
          <p:cNvSpPr txBox="1"/>
          <p:nvPr/>
        </p:nvSpPr>
        <p:spPr>
          <a:xfrm flipH="1">
            <a:off x="2934215" y="2078025"/>
            <a:ext cx="313269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Small CNN for mobile application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1" name="文本框 20"/>
          <p:cNvSpPr txBox="1"/>
          <p:nvPr/>
        </p:nvSpPr>
        <p:spPr>
          <a:xfrm flipH="1">
            <a:off x="3204418" y="2864876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Network Compression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31" name="文本框 20"/>
          <p:cNvSpPr txBox="1"/>
          <p:nvPr/>
        </p:nvSpPr>
        <p:spPr>
          <a:xfrm flipH="1">
            <a:off x="900162" y="3457915"/>
            <a:ext cx="7560841" cy="437043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>
              <a:lnSpc>
                <a:spcPct val="160000"/>
              </a:lnSpc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结构改一下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, 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在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Network Compression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这里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, 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一个方向出一篇文章介绍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, 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其他的作为相关阅读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6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3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algn="ctr"/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Network Compression Conclusion</a:t>
            </a:r>
            <a:endParaRPr lang="zh-CN" altLang="en-US" sz="14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7" name="文本框 20"/>
          <p:cNvSpPr txBox="1"/>
          <p:nvPr/>
        </p:nvSpPr>
        <p:spPr>
          <a:xfrm flipH="1">
            <a:off x="1014843" y="1656059"/>
            <a:ext cx="7560841" cy="181588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Distilling Knowledge(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Teacher-student 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Framework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Structure Pruning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</a:t>
            </a:r>
            <a:r>
              <a:rPr lang="en-US" altLang="zh-CN" sz="14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Deep </a:t>
            </a:r>
            <a:r>
              <a:rPr lang="en-US" altLang="zh-CN" sz="14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Compression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/Channel 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Pruning)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Quantizing parameters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</a:t>
            </a:r>
            <a:r>
              <a:rPr lang="en-US" altLang="zh-CN" sz="14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Deep </a:t>
            </a:r>
            <a:r>
              <a:rPr lang="en-US" altLang="zh-CN" sz="14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Compression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/Hashed-Net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Low-bit Representation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</a:t>
            </a:r>
            <a:r>
              <a:rPr lang="en-US" altLang="zh-CN" sz="14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XOR-net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, DOREFA-net, Squeeze the Last Bit)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Low-rank Decomposition(Singular Value Decomposition/Tucker Decomposition)</a:t>
            </a:r>
          </a:p>
        </p:txBody>
      </p:sp>
    </p:spTree>
    <p:extLst>
      <p:ext uri="{BB962C8B-B14F-4D97-AF65-F5344CB8AC3E}">
        <p14:creationId xmlns:p14="http://schemas.microsoft.com/office/powerpoint/2010/main" val="89677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Distilling Knowledge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3" name="文本框 20"/>
          <p:cNvSpPr txBox="1"/>
          <p:nvPr/>
        </p:nvSpPr>
        <p:spPr>
          <a:xfrm flipH="1">
            <a:off x="281942" y="4798746"/>
            <a:ext cx="8496944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 smtClean="0"/>
              <a:t>Geoffrey </a:t>
            </a:r>
            <a:r>
              <a:rPr lang="en-US" altLang="zh-CN" sz="900" dirty="0"/>
              <a:t>Hinton et al</a:t>
            </a:r>
            <a:r>
              <a:rPr lang="en-US" altLang="zh-CN" sz="900" dirty="0" smtClean="0"/>
              <a:t>.(Google), </a:t>
            </a:r>
            <a:r>
              <a:rPr lang="en-US" altLang="zh-CN" sz="900" dirty="0"/>
              <a:t>“</a:t>
            </a:r>
            <a:r>
              <a:rPr lang="en-US" altLang="zh-CN" sz="900" dirty="0"/>
              <a:t>Distilling the Knowledge in a Neural Network</a:t>
            </a:r>
            <a:r>
              <a:rPr lang="en-US" altLang="zh-CN" sz="900" dirty="0"/>
              <a:t>”. </a:t>
            </a:r>
            <a:r>
              <a:rPr lang="en-US" altLang="zh-CN" sz="900" dirty="0" smtClean="0"/>
              <a:t>NIPS 2014</a:t>
            </a:r>
            <a:endParaRPr lang="zh-CN" altLang="en-US" sz="900" b="1" dirty="0">
              <a:solidFill>
                <a:schemeClr val="tx1">
                  <a:lumMod val="85000"/>
                  <a:lumOff val="15000"/>
                </a:schemeClr>
              </a:solidFill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506" y="2023354"/>
            <a:ext cx="4860000" cy="1080000"/>
          </a:xfrm>
          <a:prstGeom prst="rect">
            <a:avLst/>
          </a:prstGeom>
        </p:spPr>
      </p:pic>
      <p:sp>
        <p:nvSpPr>
          <p:cNvPr id="14" name="文本框 20"/>
          <p:cNvSpPr txBox="1"/>
          <p:nvPr/>
        </p:nvSpPr>
        <p:spPr>
          <a:xfrm flipH="1">
            <a:off x="1044174" y="3672284"/>
            <a:ext cx="7920883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Teacher-student Framework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(Transfer learning)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Soft Target -&gt; Change Classification to Regression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Use Ensemble Learning to get high performance(More than 1 teacher)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01" y="1663354"/>
            <a:ext cx="389894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23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3" grpId="0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A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ccompanying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R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eadings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5" name="文本框 20"/>
          <p:cNvSpPr txBox="1"/>
          <p:nvPr/>
        </p:nvSpPr>
        <p:spPr>
          <a:xfrm flipH="1">
            <a:off x="540121" y="1656059"/>
            <a:ext cx="7920880" cy="216059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Lei Jimmy Ba et al(Toronto)., “</a:t>
            </a:r>
            <a:r>
              <a:rPr lang="en-US" altLang="zh-CN" sz="1400" dirty="0" smtClean="0"/>
              <a:t>Do Deep Nets Really Need to be Deep?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”, NIPS 2014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Ping Luo et al(CUHK)., “Face Model Compression by Distilling Knowledge from Neurons”, AAAI 2016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Guobin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 Chen(NEC &amp; Missouri)., “Learning Efficient Object Detection Models with Knowledge Distillation”, NIPS 2017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Junho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 </a:t>
            </a:r>
            <a:r>
              <a:rPr lang="en-US" altLang="zh-CN" sz="1400" dirty="0" err="1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Yim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et 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al(KAIST)., “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</a:rPr>
              <a:t>A Gift from Knowledge 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</a:rPr>
              <a:t>Distillation: Fast 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</a:rPr>
              <a:t>Optimization, Network Minimization and Transfer Learning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”, 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CVPR 2017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7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Pruning &amp; Quantization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1044174" y="3672284"/>
            <a:ext cx="7920883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Pruning/Sparse Connection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Quantization/Weight sharing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Huffman Encoding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38" y="1557879"/>
            <a:ext cx="4401344" cy="1872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674" y="1315474"/>
            <a:ext cx="2009589" cy="108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3" r="12164"/>
          <a:stretch/>
        </p:blipFill>
        <p:spPr>
          <a:xfrm>
            <a:off x="4778072" y="2663259"/>
            <a:ext cx="3470792" cy="1872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452890" y="1587436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Pruning</a:t>
            </a:r>
            <a:endParaRPr lang="zh-CN" altLang="en-US" sz="1200" dirty="0"/>
          </a:p>
        </p:txBody>
      </p:sp>
      <p:sp>
        <p:nvSpPr>
          <p:cNvPr id="12" name="文本框 11"/>
          <p:cNvSpPr txBox="1"/>
          <p:nvPr/>
        </p:nvSpPr>
        <p:spPr>
          <a:xfrm>
            <a:off x="7410735" y="3683317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Quantization</a:t>
            </a:r>
            <a:endParaRPr lang="zh-CN" altLang="en-US" sz="1200" dirty="0"/>
          </a:p>
        </p:txBody>
      </p:sp>
      <p:sp>
        <p:nvSpPr>
          <p:cNvPr id="14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/>
              <a:t>Song </a:t>
            </a:r>
            <a:r>
              <a:rPr lang="en-US" altLang="zh-CN" sz="900" dirty="0" smtClean="0"/>
              <a:t>Han et al(Stanford)., “</a:t>
            </a:r>
            <a:r>
              <a:rPr lang="en-US" altLang="zh-CN" sz="900" dirty="0"/>
              <a:t>DEEP COMPRESSION: COMPRESSING DEEP </a:t>
            </a:r>
            <a:r>
              <a:rPr lang="en-US" altLang="zh-CN" sz="900" dirty="0" smtClean="0"/>
              <a:t>NEURALNETWORKS </a:t>
            </a:r>
            <a:r>
              <a:rPr lang="en-US" altLang="zh-CN" sz="900" dirty="0"/>
              <a:t>WITH PRUNING, TRAINED </a:t>
            </a:r>
            <a:r>
              <a:rPr lang="en-US" altLang="zh-CN" sz="900" dirty="0" smtClean="0"/>
              <a:t>QUANTIZATION AND </a:t>
            </a:r>
            <a:r>
              <a:rPr lang="en-US" altLang="zh-CN" sz="900" dirty="0"/>
              <a:t>HUFFMAN CODING</a:t>
            </a:r>
            <a:r>
              <a:rPr lang="en-US" altLang="zh-CN" sz="900" dirty="0" smtClean="0"/>
              <a:t>”. ICLR 2016(Best Paper)</a:t>
            </a:r>
            <a:endParaRPr lang="zh-CN" altLang="en-US" sz="900" b="1" dirty="0">
              <a:solidFill>
                <a:schemeClr val="tx1">
                  <a:lumMod val="85000"/>
                  <a:lumOff val="15000"/>
                </a:schemeClr>
              </a:solidFill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6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20"/>
          <p:cNvSpPr txBox="1"/>
          <p:nvPr/>
        </p:nvSpPr>
        <p:spPr>
          <a:xfrm flipH="1">
            <a:off x="1044174" y="3672284"/>
            <a:ext cx="7920883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Almost no accuracy lost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Combining with small network would be more useful in embedded platform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High model interpretation cost? Need to be verified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562" y="1481931"/>
            <a:ext cx="6096000" cy="2076450"/>
          </a:xfrm>
          <a:prstGeom prst="rect">
            <a:avLst/>
          </a:prstGeom>
        </p:spPr>
      </p:pic>
      <p:sp>
        <p:nvSpPr>
          <p:cNvPr id="7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Pruning &amp; Quantization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8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/>
              <a:t>Song </a:t>
            </a:r>
            <a:r>
              <a:rPr lang="en-US" altLang="zh-CN" sz="900" dirty="0" smtClean="0"/>
              <a:t>Han et al(Stanford)., “</a:t>
            </a:r>
            <a:r>
              <a:rPr lang="en-US" altLang="zh-CN" sz="900" dirty="0"/>
              <a:t>DEEP COMPRESSION: COMPRESSING DEEP </a:t>
            </a:r>
            <a:r>
              <a:rPr lang="en-US" altLang="zh-CN" sz="900" dirty="0" smtClean="0"/>
              <a:t>NEURALNETWORKS </a:t>
            </a:r>
            <a:r>
              <a:rPr lang="en-US" altLang="zh-CN" sz="900" dirty="0"/>
              <a:t>WITH PRUNING, TRAINED </a:t>
            </a:r>
            <a:r>
              <a:rPr lang="en-US" altLang="zh-CN" sz="900" dirty="0" smtClean="0"/>
              <a:t>QUANTIZATION AND </a:t>
            </a:r>
            <a:r>
              <a:rPr lang="en-US" altLang="zh-CN" sz="900" dirty="0"/>
              <a:t>HUFFMAN CODING</a:t>
            </a:r>
            <a:r>
              <a:rPr lang="en-US" altLang="zh-CN" sz="900" dirty="0" smtClean="0"/>
              <a:t>”. ICLR 2016(Best Paper)</a:t>
            </a:r>
            <a:endParaRPr lang="zh-CN" altLang="en-US" sz="900" b="1" dirty="0">
              <a:solidFill>
                <a:schemeClr val="tx1">
                  <a:lumMod val="85000"/>
                  <a:lumOff val="15000"/>
                </a:schemeClr>
              </a:solidFill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04218" y="3274757"/>
            <a:ext cx="6192688" cy="2461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96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A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ccompanying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R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eadings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3" name="文本框 20"/>
          <p:cNvSpPr txBox="1"/>
          <p:nvPr/>
        </p:nvSpPr>
        <p:spPr>
          <a:xfrm flipH="1">
            <a:off x="540121" y="1656059"/>
            <a:ext cx="7920880" cy="78175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Yuhui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 He et al(Face++)., “</a:t>
            </a:r>
            <a:r>
              <a:rPr lang="en-US" altLang="zh-CN" sz="1400" b="1" dirty="0"/>
              <a:t>Channel Pruning</a:t>
            </a:r>
            <a:r>
              <a:rPr lang="en-US" altLang="zh-CN" sz="1400" dirty="0"/>
              <a:t> for Accelerating Very Deep Neural Networks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”, ICCV 2017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W. Chen et al(Washington)., “Compressing Neural Networks with the Hashing Trick”, ICML 2015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52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20"/>
          <p:cNvSpPr txBox="1"/>
          <p:nvPr/>
        </p:nvSpPr>
        <p:spPr>
          <a:xfrm flipH="1">
            <a:off x="36066" y="143892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1 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What is DL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96106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5" name="Picture 1" descr="C://Users/Administrator/AppData/Local/YNote/data/conson0214@163.com/07251c185a0f40d7bfa03a1d03745383/clipbo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14" y="1656060"/>
            <a:ext cx="3396923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“perceptron”的图片搜索结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586" y="1656060"/>
            <a:ext cx="3683137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文本框 20"/>
          <p:cNvSpPr txBox="1"/>
          <p:nvPr/>
        </p:nvSpPr>
        <p:spPr>
          <a:xfrm flipH="1">
            <a:off x="1044177" y="1007697"/>
            <a:ext cx="273630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From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Neurons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to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Perceptron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7" name="右箭头 36"/>
          <p:cNvSpPr/>
          <p:nvPr/>
        </p:nvSpPr>
        <p:spPr>
          <a:xfrm>
            <a:off x="4068514" y="2952204"/>
            <a:ext cx="648072" cy="323876"/>
          </a:xfrm>
          <a:prstGeom prst="rightArrow">
            <a:avLst>
              <a:gd name="adj1" fmla="val 50000"/>
              <a:gd name="adj2" fmla="val 90638"/>
            </a:avLst>
          </a:prstGeom>
          <a:solidFill>
            <a:srgbClr val="181C1F"/>
          </a:solidFill>
          <a:ln w="76200">
            <a:noFill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Low Bit Representation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1044174" y="3672284"/>
            <a:ext cx="7920883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What to be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binarized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?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-&gt; Weights, Activation,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Gradients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(low Memory cost) </a:t>
            </a:r>
            <a:endParaRPr lang="en-US" altLang="zh-CN" sz="1400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Use scaling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factor to improve accuracy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Change dot function to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Xnor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calculation(low Compute cost)</a:t>
            </a:r>
            <a:endParaRPr lang="en-US" altLang="zh-CN" sz="1400" i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 smtClean="0"/>
              <a:t>Mohammad </a:t>
            </a:r>
            <a:r>
              <a:rPr lang="en-US" altLang="zh-CN" sz="900" dirty="0" err="1" smtClean="0"/>
              <a:t>Rastegari</a:t>
            </a:r>
            <a:r>
              <a:rPr lang="en-US" altLang="zh-CN" sz="900" dirty="0" smtClean="0"/>
              <a:t> et al(Washington)., “XNOR-Net: ImageNet Classification Using Binary Convolutional Neural Networks”. ECCV 2016</a:t>
            </a:r>
            <a:endParaRPr lang="zh-CN" altLang="en-US" sz="900" b="1" dirty="0">
              <a:solidFill>
                <a:schemeClr val="tx1">
                  <a:lumMod val="85000"/>
                  <a:lumOff val="15000"/>
                </a:schemeClr>
              </a:solidFill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2" y="1773879"/>
            <a:ext cx="4525714" cy="144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642" y="1053879"/>
            <a:ext cx="2918769" cy="1440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904256" y="3213879"/>
            <a:ext cx="3281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Standard conv -&gt; Binary Weight -&gt; XNOR-Net</a:t>
            </a:r>
            <a:endParaRPr lang="zh-CN" altLang="en-US" sz="1200" dirty="0"/>
          </a:p>
        </p:txBody>
      </p:sp>
      <p:sp>
        <p:nvSpPr>
          <p:cNvPr id="14" name="文本框 13"/>
          <p:cNvSpPr txBox="1"/>
          <p:nvPr/>
        </p:nvSpPr>
        <p:spPr>
          <a:xfrm>
            <a:off x="5797358" y="776880"/>
            <a:ext cx="17653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Whole Forwar</a:t>
            </a:r>
            <a:r>
              <a:rPr lang="en-US" altLang="zh-CN" sz="1200" dirty="0" smtClean="0"/>
              <a:t>d Process</a:t>
            </a:r>
            <a:endParaRPr lang="zh-CN" altLang="en-US" sz="12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5282" y="2540061"/>
            <a:ext cx="3169485" cy="7200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797358" y="3272189"/>
            <a:ext cx="17653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/>
              <a:t>Conv structure change</a:t>
            </a:r>
            <a:endParaRPr lang="zh-CN" altLang="en-US" sz="1200" dirty="0"/>
          </a:p>
        </p:txBody>
      </p:sp>
      <p:sp>
        <p:nvSpPr>
          <p:cNvPr id="17" name="矩形 16"/>
          <p:cNvSpPr/>
          <p:nvPr/>
        </p:nvSpPr>
        <p:spPr>
          <a:xfrm>
            <a:off x="1548233" y="2802265"/>
            <a:ext cx="3259423" cy="3659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29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A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ccompanying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R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eadings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3" name="文本框 20"/>
          <p:cNvSpPr txBox="1"/>
          <p:nvPr/>
        </p:nvSpPr>
        <p:spPr>
          <a:xfrm flipH="1">
            <a:off x="540121" y="1656059"/>
            <a:ext cx="7920880" cy="250530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Yoshua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 </a:t>
            </a:r>
            <a:r>
              <a:rPr lang="en-US" altLang="zh-CN" sz="1400" dirty="0" err="1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Bengio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 et al.(Montreal), “</a:t>
            </a:r>
            <a:r>
              <a:rPr lang="en-US" altLang="zh-CN" sz="1400" dirty="0" err="1" smtClean="0"/>
              <a:t>Binarized</a:t>
            </a:r>
            <a:r>
              <a:rPr lang="en-US" altLang="zh-CN" sz="1400" dirty="0" smtClean="0"/>
              <a:t> Neural Networks: Training Neural Networks with Weights and Activations Constrained to +1 or -1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”, NIPS 2016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sym typeface="Arial" panose="020B0604020202020204" pitchFamily="34" charset="0"/>
              </a:rPr>
              <a:t>Shuchang</a:t>
            </a:r>
            <a:r>
              <a:rPr lang="en-US" altLang="zh-CN" sz="1400" dirty="0">
                <a:sym typeface="Arial" panose="020B0604020202020204" pitchFamily="34" charset="0"/>
              </a:rPr>
              <a:t> Zhou et al.(Face++), “</a:t>
            </a:r>
            <a:r>
              <a:rPr lang="en-US" altLang="zh-CN" sz="1400" dirty="0"/>
              <a:t>DOREFA-NET: TRAINING LOW BITWIDTH </a:t>
            </a:r>
            <a:r>
              <a:rPr lang="en-US" altLang="zh-CN" sz="1400" dirty="0" smtClean="0"/>
              <a:t>CONVOLUTIONAL NEURAL </a:t>
            </a:r>
            <a:r>
              <a:rPr lang="en-US" altLang="zh-CN" sz="1400" dirty="0"/>
              <a:t>NETWORKS WITH LOW </a:t>
            </a:r>
            <a:r>
              <a:rPr lang="en-US" altLang="zh-CN" sz="1400" dirty="0" smtClean="0"/>
              <a:t>BITWIDTH GRADIENTS</a:t>
            </a:r>
            <a:r>
              <a:rPr lang="en-US" altLang="zh-CN" sz="1400" dirty="0">
                <a:sym typeface="Arial" panose="020B0604020202020204" pitchFamily="34" charset="0"/>
              </a:rPr>
              <a:t>”, CVPR </a:t>
            </a:r>
            <a:r>
              <a:rPr lang="en-US" altLang="zh-CN" sz="1400" dirty="0" smtClean="0">
                <a:sym typeface="Arial" panose="020B0604020202020204" pitchFamily="34" charset="0"/>
              </a:rPr>
              <a:t>2016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ym typeface="Arial" panose="020B0604020202020204" pitchFamily="34" charset="0"/>
              </a:rPr>
              <a:t>Song Han et al.(Stanford), “Trained Ternary Quantization”, ICLR 2017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ym typeface="Arial" panose="020B0604020202020204" pitchFamily="34" charset="0"/>
              </a:rPr>
              <a:t>Cong </a:t>
            </a:r>
            <a:r>
              <a:rPr lang="en-US" altLang="zh-CN" sz="1400" dirty="0" err="1" smtClean="0">
                <a:sym typeface="Arial" panose="020B0604020202020204" pitchFamily="34" charset="0"/>
              </a:rPr>
              <a:t>Leng</a:t>
            </a:r>
            <a:r>
              <a:rPr lang="en-US" altLang="zh-CN" sz="1400" dirty="0" smtClean="0">
                <a:sym typeface="Arial" panose="020B0604020202020204" pitchFamily="34" charset="0"/>
              </a:rPr>
              <a:t> et al.(Alibaba), “Extremely Low Bit Neural Network: Squeeze the Last Bit Out with ADMM”, AAAI 2018</a:t>
            </a:r>
            <a:endParaRPr lang="en-US" altLang="zh-CN" sz="1400" dirty="0"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29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Low-rank Decomposition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1044174" y="3672284"/>
            <a:ext cx="7920883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What to be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binarized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?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-&gt; Weights, Activation,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Gradients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(low Memory cost) </a:t>
            </a:r>
            <a:endParaRPr lang="en-US" altLang="zh-CN" sz="1400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Use scaling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factor to improve accuracy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Change dot function to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Xnor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calculation(low Compute cost)</a:t>
            </a:r>
            <a:endParaRPr lang="en-US" altLang="zh-CN" sz="1400" i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 smtClean="0"/>
              <a:t>Mohammad </a:t>
            </a:r>
            <a:r>
              <a:rPr lang="en-US" altLang="zh-CN" sz="900" dirty="0" err="1" smtClean="0"/>
              <a:t>Rastegari</a:t>
            </a:r>
            <a:r>
              <a:rPr lang="en-US" altLang="zh-CN" sz="900" dirty="0" smtClean="0"/>
              <a:t> et al(Washington)., “XNOR-Net: ImageNet Classification Using Binary Convolutional Neural Networks”. ECCV 2016</a:t>
            </a:r>
            <a:endParaRPr lang="zh-CN" altLang="en-US" sz="900" b="1" dirty="0">
              <a:solidFill>
                <a:schemeClr val="tx1">
                  <a:lumMod val="85000"/>
                  <a:lumOff val="15000"/>
                </a:schemeClr>
              </a:solidFill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2" y="1773879"/>
            <a:ext cx="4525714" cy="144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642" y="1053879"/>
            <a:ext cx="2918769" cy="1440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904256" y="3213879"/>
            <a:ext cx="3281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Standard conv -&gt; Binary Weight -&gt; XNOR-Net</a:t>
            </a:r>
            <a:endParaRPr lang="zh-CN" altLang="en-US" sz="1200" dirty="0"/>
          </a:p>
        </p:txBody>
      </p:sp>
      <p:sp>
        <p:nvSpPr>
          <p:cNvPr id="14" name="文本框 13"/>
          <p:cNvSpPr txBox="1"/>
          <p:nvPr/>
        </p:nvSpPr>
        <p:spPr>
          <a:xfrm>
            <a:off x="5797358" y="776880"/>
            <a:ext cx="17653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Whole Forwar</a:t>
            </a:r>
            <a:r>
              <a:rPr lang="en-US" altLang="zh-CN" sz="1200" dirty="0" smtClean="0"/>
              <a:t>d Process</a:t>
            </a:r>
            <a:endParaRPr lang="zh-CN" altLang="en-US" sz="12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5282" y="2540061"/>
            <a:ext cx="3169485" cy="7200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797358" y="3272189"/>
            <a:ext cx="17653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/>
              <a:t>Conv structure change</a:t>
            </a:r>
            <a:endParaRPr lang="zh-CN" altLang="en-US" sz="1200" dirty="0"/>
          </a:p>
        </p:txBody>
      </p:sp>
      <p:sp>
        <p:nvSpPr>
          <p:cNvPr id="17" name="矩形 16"/>
          <p:cNvSpPr/>
          <p:nvPr/>
        </p:nvSpPr>
        <p:spPr>
          <a:xfrm>
            <a:off x="1548233" y="2802265"/>
            <a:ext cx="3259423" cy="3659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82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A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ccompanying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R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eadings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3" name="文本框 20"/>
          <p:cNvSpPr txBox="1"/>
          <p:nvPr/>
        </p:nvSpPr>
        <p:spPr>
          <a:xfrm flipH="1">
            <a:off x="540121" y="1656059"/>
            <a:ext cx="7920880" cy="250530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Yoshua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 </a:t>
            </a:r>
            <a:r>
              <a:rPr lang="en-US" altLang="zh-CN" sz="1400" dirty="0" err="1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Bengio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 et al.(Montreal), “</a:t>
            </a:r>
            <a:r>
              <a:rPr lang="en-US" altLang="zh-CN" sz="1400" dirty="0" err="1" smtClean="0"/>
              <a:t>Binarized</a:t>
            </a:r>
            <a:r>
              <a:rPr lang="en-US" altLang="zh-CN" sz="1400" dirty="0" smtClean="0"/>
              <a:t> Neural Networks: Training Neural Networks with Weights and Activations Constrained to +1 or -1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”, NIPS 2016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sym typeface="Arial" panose="020B0604020202020204" pitchFamily="34" charset="0"/>
              </a:rPr>
              <a:t>Shuchang</a:t>
            </a:r>
            <a:r>
              <a:rPr lang="en-US" altLang="zh-CN" sz="1400" dirty="0">
                <a:sym typeface="Arial" panose="020B0604020202020204" pitchFamily="34" charset="0"/>
              </a:rPr>
              <a:t> Zhou et al.(Face++), “</a:t>
            </a:r>
            <a:r>
              <a:rPr lang="en-US" altLang="zh-CN" sz="1400" dirty="0"/>
              <a:t>DOREFA-NET: TRAINING LOW BITWIDTH </a:t>
            </a:r>
            <a:r>
              <a:rPr lang="en-US" altLang="zh-CN" sz="1400" dirty="0" smtClean="0"/>
              <a:t>CONVOLUTIONAL NEURAL </a:t>
            </a:r>
            <a:r>
              <a:rPr lang="en-US" altLang="zh-CN" sz="1400" dirty="0"/>
              <a:t>NETWORKS WITH LOW </a:t>
            </a:r>
            <a:r>
              <a:rPr lang="en-US" altLang="zh-CN" sz="1400" dirty="0" smtClean="0"/>
              <a:t>BITWIDTH GRADIENTS</a:t>
            </a:r>
            <a:r>
              <a:rPr lang="en-US" altLang="zh-CN" sz="1400" dirty="0">
                <a:sym typeface="Arial" panose="020B0604020202020204" pitchFamily="34" charset="0"/>
              </a:rPr>
              <a:t>”, CVPR </a:t>
            </a:r>
            <a:r>
              <a:rPr lang="en-US" altLang="zh-CN" sz="1400" dirty="0" smtClean="0">
                <a:sym typeface="Arial" panose="020B0604020202020204" pitchFamily="34" charset="0"/>
              </a:rPr>
              <a:t>2016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ym typeface="Arial" panose="020B0604020202020204" pitchFamily="34" charset="0"/>
              </a:rPr>
              <a:t>Song Han et al.(Stanford), “Trained Ternary Quantization”, ICLR 2017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ym typeface="Arial" panose="020B0604020202020204" pitchFamily="34" charset="0"/>
              </a:rPr>
              <a:t>Cong </a:t>
            </a:r>
            <a:r>
              <a:rPr lang="en-US" altLang="zh-CN" sz="1400" dirty="0" err="1" smtClean="0">
                <a:sym typeface="Arial" panose="020B0604020202020204" pitchFamily="34" charset="0"/>
              </a:rPr>
              <a:t>Leng</a:t>
            </a:r>
            <a:r>
              <a:rPr lang="en-US" altLang="zh-CN" sz="1400" dirty="0" smtClean="0">
                <a:sym typeface="Arial" panose="020B0604020202020204" pitchFamily="34" charset="0"/>
              </a:rPr>
              <a:t> et al.(Alibaba), “Extremely Low Bit Neural Network: Squeeze the Last Bit Out with ADMM”, AAAI 2018</a:t>
            </a:r>
            <a:endParaRPr lang="en-US" altLang="zh-CN" sz="1400" dirty="0"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58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Administrator\桌面\未标题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27753">
            <a:off x="1390882" y="1355438"/>
            <a:ext cx="2258858" cy="202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20"/>
          <p:cNvSpPr txBox="1"/>
          <p:nvPr/>
        </p:nvSpPr>
        <p:spPr>
          <a:xfrm flipH="1">
            <a:off x="1620242" y="1944092"/>
            <a:ext cx="2088925" cy="92333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04</a:t>
            </a:r>
            <a:endParaRPr lang="zh-CN" altLang="en-US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20"/>
          <p:cNvSpPr txBox="1"/>
          <p:nvPr/>
        </p:nvSpPr>
        <p:spPr>
          <a:xfrm flipH="1">
            <a:off x="2844378" y="2160116"/>
            <a:ext cx="4896544" cy="707886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Start a project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08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2196306" y="1276654"/>
            <a:ext cx="453458" cy="451414"/>
            <a:chOff x="3935424" y="3368641"/>
            <a:chExt cx="614208" cy="614207"/>
          </a:xfrm>
        </p:grpSpPr>
        <p:sp>
          <p:nvSpPr>
            <p:cNvPr id="38" name="椭圆 37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0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2196306" y="2044739"/>
            <a:ext cx="453458" cy="451414"/>
            <a:chOff x="3935424" y="3368641"/>
            <a:chExt cx="614208" cy="614207"/>
          </a:xfrm>
        </p:grpSpPr>
        <p:sp>
          <p:nvSpPr>
            <p:cNvPr id="46" name="椭圆 45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8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2196306" y="2812824"/>
            <a:ext cx="453458" cy="451414"/>
            <a:chOff x="3935424" y="3368641"/>
            <a:chExt cx="614208" cy="614207"/>
          </a:xfrm>
        </p:grpSpPr>
        <p:sp>
          <p:nvSpPr>
            <p:cNvPr id="54" name="椭圆 53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5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9" name="文本框 20"/>
          <p:cNvSpPr txBox="1"/>
          <p:nvPr/>
        </p:nvSpPr>
        <p:spPr>
          <a:xfrm flipH="1">
            <a:off x="2934216" y="1291174"/>
            <a:ext cx="313269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Deep learning Toolkits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0" name="文本框 20"/>
          <p:cNvSpPr txBox="1"/>
          <p:nvPr/>
        </p:nvSpPr>
        <p:spPr>
          <a:xfrm flipH="1">
            <a:off x="2934215" y="2078025"/>
            <a:ext cx="313269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Distribution Learning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1" name="文本框 20"/>
          <p:cNvSpPr txBox="1"/>
          <p:nvPr/>
        </p:nvSpPr>
        <p:spPr>
          <a:xfrm flipH="1">
            <a:off x="3204418" y="2864876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 smtClean="0">
                <a:sym typeface="Arial" panose="020B0604020202020204" pitchFamily="34" charset="0"/>
              </a:rPr>
              <a:t>Deployment on Mobile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196306" y="3580910"/>
            <a:ext cx="453458" cy="451414"/>
            <a:chOff x="3935424" y="3368641"/>
            <a:chExt cx="614208" cy="614207"/>
          </a:xfrm>
        </p:grpSpPr>
        <p:sp>
          <p:nvSpPr>
            <p:cNvPr id="32" name="椭圆 31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3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5" name="文本框 20"/>
          <p:cNvSpPr txBox="1"/>
          <p:nvPr/>
        </p:nvSpPr>
        <p:spPr>
          <a:xfrm flipH="1">
            <a:off x="3204418" y="3632962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 smtClean="0">
                <a:sym typeface="Arial" panose="020B0604020202020204" pitchFamily="34" charset="0"/>
              </a:rPr>
              <a:t>Issues when Training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67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55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6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Deep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Learning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Toolkits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Comparison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14" y="1656059"/>
            <a:ext cx="3966756" cy="216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634" y="1656059"/>
            <a:ext cx="2726627" cy="2160000"/>
          </a:xfrm>
          <a:prstGeom prst="rect">
            <a:avLst/>
          </a:prstGeom>
        </p:spPr>
      </p:pic>
      <p:sp>
        <p:nvSpPr>
          <p:cNvPr id="7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 err="1" smtClean="0">
                <a:sym typeface="Arial" panose="020B0604020202020204" pitchFamily="34" charset="0"/>
              </a:rPr>
              <a:t>FeiFei</a:t>
            </a:r>
            <a:r>
              <a:rPr lang="en-US" altLang="zh-CN" sz="900" dirty="0" smtClean="0">
                <a:sym typeface="Arial" panose="020B0604020202020204" pitchFamily="34" charset="0"/>
              </a:rPr>
              <a:t> Li et al., </a:t>
            </a:r>
            <a:r>
              <a:rPr lang="en-US" altLang="zh-CN" sz="900" dirty="0" smtClean="0">
                <a:sym typeface="Arial" panose="020B0604020202020204" pitchFamily="34" charset="0"/>
              </a:rPr>
              <a:t>CS231n: </a:t>
            </a:r>
            <a:r>
              <a:rPr lang="en-US" altLang="zh-CN" sz="900" dirty="0" smtClean="0"/>
              <a:t>Convolutional </a:t>
            </a:r>
            <a:r>
              <a:rPr lang="en-US" altLang="zh-CN" sz="900" dirty="0"/>
              <a:t>Neural Networks for Visual </a:t>
            </a:r>
            <a:r>
              <a:rPr lang="en-US" altLang="zh-CN" sz="900" dirty="0" smtClean="0"/>
              <a:t>Recognition, Stanford University</a:t>
            </a:r>
            <a:endParaRPr lang="en-US" altLang="zh-CN" sz="900" dirty="0"/>
          </a:p>
        </p:txBody>
      </p:sp>
    </p:spTree>
    <p:extLst>
      <p:ext uri="{BB962C8B-B14F-4D97-AF65-F5344CB8AC3E}">
        <p14:creationId xmlns:p14="http://schemas.microsoft.com/office/powerpoint/2010/main" val="269608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Deep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Learning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Toolkits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Comparison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30" y="2691121"/>
            <a:ext cx="6663471" cy="205258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4338" y="1443901"/>
            <a:ext cx="2227653" cy="10994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119639" y="3061878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 smtClean="0">
                <a:solidFill>
                  <a:srgbClr val="6FAC7A"/>
                </a:solidFill>
              </a:rPr>
              <a:t>Tensorflow</a:t>
            </a:r>
            <a:endParaRPr lang="zh-CN" altLang="en-US" sz="1200" dirty="0">
              <a:solidFill>
                <a:srgbClr val="6FAC7A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56747" y="2861440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 smtClean="0">
                <a:solidFill>
                  <a:srgbClr val="786FA8"/>
                </a:solidFill>
              </a:rPr>
              <a:t>Caffe</a:t>
            </a:r>
            <a:endParaRPr lang="zh-CN" altLang="en-US" sz="1200" dirty="0">
              <a:solidFill>
                <a:srgbClr val="786FA8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095581" y="3664074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 smtClean="0">
                <a:solidFill>
                  <a:srgbClr val="5B7199"/>
                </a:solidFill>
              </a:rPr>
              <a:t>Teano</a:t>
            </a:r>
            <a:endParaRPr lang="zh-CN" altLang="en-US" sz="1200" dirty="0">
              <a:solidFill>
                <a:srgbClr val="5B7199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115284" y="4024692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 smtClean="0">
                <a:solidFill>
                  <a:srgbClr val="AF525E"/>
                </a:solidFill>
              </a:rPr>
              <a:t>Keras</a:t>
            </a:r>
            <a:endParaRPr lang="zh-CN" altLang="en-US" sz="1200" dirty="0">
              <a:solidFill>
                <a:srgbClr val="AF525E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098802" y="3864512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C7BE7E"/>
                </a:solidFill>
              </a:rPr>
              <a:t>Torch</a:t>
            </a:r>
            <a:endParaRPr lang="zh-CN" altLang="en-US" sz="1200" dirty="0">
              <a:solidFill>
                <a:srgbClr val="C7BE7E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95581" y="4310316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 smtClean="0">
                <a:solidFill>
                  <a:srgbClr val="7EA8AD"/>
                </a:solidFill>
              </a:rPr>
              <a:t>Pytorch</a:t>
            </a:r>
            <a:endParaRPr lang="zh-CN" altLang="en-US" sz="1200" dirty="0">
              <a:solidFill>
                <a:srgbClr val="7EA8AD"/>
              </a:solidFill>
            </a:endParaRPr>
          </a:p>
        </p:txBody>
      </p:sp>
      <p:sp>
        <p:nvSpPr>
          <p:cNvPr id="14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826026" y="1873676"/>
            <a:ext cx="2698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papers submitted on </a:t>
            </a:r>
            <a:r>
              <a:rPr lang="en-US" altLang="zh-CN" sz="1200" dirty="0" err="1" smtClean="0"/>
              <a:t>arxiv</a:t>
            </a:r>
            <a:r>
              <a:rPr lang="en-US" altLang="zh-CN" sz="1200" dirty="0"/>
              <a:t> </a:t>
            </a:r>
            <a:r>
              <a:rPr lang="en-US" altLang="zh-CN" sz="1200" dirty="0" smtClean="0"/>
              <a:t>in 2017/03 </a:t>
            </a:r>
            <a:endParaRPr lang="zh-CN" altLang="en-US" sz="1200" dirty="0"/>
          </a:p>
        </p:txBody>
      </p:sp>
      <p:sp>
        <p:nvSpPr>
          <p:cNvPr id="16" name="文本框 15"/>
          <p:cNvSpPr txBox="1"/>
          <p:nvPr/>
        </p:nvSpPr>
        <p:spPr>
          <a:xfrm>
            <a:off x="1116186" y="3557832"/>
            <a:ext cx="3096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Percent of ML papers from 2012/01~2017/03</a:t>
            </a:r>
            <a:r>
              <a:rPr lang="en-US" altLang="zh-CN" sz="1200" dirty="0" smtClean="0"/>
              <a:t> </a:t>
            </a:r>
            <a:endParaRPr lang="zh-CN" altLang="en-US" sz="1200" dirty="0"/>
          </a:p>
        </p:txBody>
      </p:sp>
      <p:sp>
        <p:nvSpPr>
          <p:cNvPr id="17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zh-CN" altLang="en-US" sz="900" dirty="0"/>
              <a:t>https://www.leiphone.com/news/201709/3T4pwc5UBLtRuKvx.</a:t>
            </a:r>
            <a:r>
              <a:rPr lang="zh-CN" altLang="en-US" sz="900" dirty="0" smtClean="0"/>
              <a:t>html</a:t>
            </a: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158139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Deep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Learning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Toolkits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Comparison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819043"/>
              </p:ext>
            </p:extLst>
          </p:nvPr>
        </p:nvGraphicFramePr>
        <p:xfrm>
          <a:off x="612130" y="1512043"/>
          <a:ext cx="7992886" cy="27184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00336"/>
                <a:gridCol w="943145"/>
                <a:gridCol w="1178932"/>
                <a:gridCol w="1100336"/>
                <a:gridCol w="1155185"/>
                <a:gridCol w="1257476"/>
                <a:gridCol w="1257476"/>
              </a:tblGrid>
              <a:tr h="865846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Toolkit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Modeling</a:t>
                      </a:r>
                      <a:r>
                        <a:rPr lang="en-US" altLang="zh-CN" sz="1200" baseline="0" dirty="0" smtClean="0"/>
                        <a:t> Capability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Interfaces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Model Deployment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Architecture</a:t>
                      </a:r>
                    </a:p>
                    <a:p>
                      <a:r>
                        <a:rPr lang="en-US" altLang="zh-CN" sz="1200" dirty="0" smtClean="0"/>
                        <a:t>Complexity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 smtClean="0"/>
                        <a:t>Training</a:t>
                      </a:r>
                      <a:r>
                        <a:rPr lang="en-US" altLang="zh-CN" sz="1200" b="1" baseline="0" dirty="0" smtClean="0"/>
                        <a:t> Speed</a:t>
                      </a:r>
                    </a:p>
                    <a:p>
                      <a:pPr marL="0" marR="0" lvl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baseline="0" dirty="0" smtClean="0"/>
                        <a:t>(VGG-style CNN on CIFAR-10)</a:t>
                      </a:r>
                      <a:endParaRPr lang="en-US" altLang="zh-CN" sz="12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 smtClean="0"/>
                        <a:t>Distribution Training</a:t>
                      </a:r>
                    </a:p>
                  </a:txBody>
                  <a:tcPr/>
                </a:tc>
              </a:tr>
              <a:tr h="390166">
                <a:tc>
                  <a:txBody>
                    <a:bodyPr/>
                    <a:lstStyle/>
                    <a:p>
                      <a:r>
                        <a:rPr lang="en-US" altLang="zh-CN" sz="1200" dirty="0" err="1" smtClean="0"/>
                        <a:t>Tensorflow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CNN/RNN/LSTM/etc.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Python/C++/Go/Java…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iOS/Android/ARM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173s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</a:tr>
              <a:tr h="481026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Caffe2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CNN/RNN/LSTM/</a:t>
                      </a:r>
                      <a:r>
                        <a:rPr lang="en-US" altLang="zh-CN" sz="1200" dirty="0" err="1" smtClean="0"/>
                        <a:t>etc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C++/Python/</a:t>
                      </a:r>
                      <a:r>
                        <a:rPr lang="en-US" altLang="zh-CN" sz="1200" dirty="0" err="1" smtClean="0"/>
                        <a:t>Matlab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/>
                        <a:t>iOS/Android/</a:t>
                      </a:r>
                    </a:p>
                    <a:p>
                      <a:pPr marL="0" marR="0" lvl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/>
                        <a:t>ARM</a:t>
                      </a:r>
                      <a:endParaRPr lang="zh-CN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149s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</a:tr>
              <a:tr h="390166">
                <a:tc>
                  <a:txBody>
                    <a:bodyPr/>
                    <a:lstStyle/>
                    <a:p>
                      <a:r>
                        <a:rPr lang="en-US" altLang="zh-CN" sz="1200" dirty="0" err="1" smtClean="0"/>
                        <a:t>MXNet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CNN/RNN/LSTM/etc.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Python/C++/R/Java/Julia…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/>
                        <a:t>iOS/Android/ARM</a:t>
                      </a:r>
                      <a:endParaRPr lang="zh-CN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149s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</a:tr>
              <a:tr h="390166">
                <a:tc>
                  <a:txBody>
                    <a:bodyPr/>
                    <a:lstStyle/>
                    <a:p>
                      <a:r>
                        <a:rPr lang="en-US" altLang="zh-CN" sz="1200" dirty="0" err="1" smtClean="0"/>
                        <a:t>Pytorch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CNN/RNN/LSTM/etc.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Python/</a:t>
                      </a:r>
                      <a:r>
                        <a:rPr lang="en-US" altLang="zh-CN" sz="1200" dirty="0" err="1" smtClean="0"/>
                        <a:t>Lua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/>
                        <a:t>iOS/Android</a:t>
                      </a:r>
                      <a:endParaRPr lang="zh-CN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168s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674" y="2520155"/>
            <a:ext cx="180000" cy="18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646" y="2520155"/>
            <a:ext cx="180000" cy="180000"/>
          </a:xfrm>
          <a:prstGeom prst="rect">
            <a:avLst/>
          </a:prstGeom>
        </p:spPr>
      </p:pic>
      <p:sp>
        <p:nvSpPr>
          <p:cNvPr id="11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632" y="2520156"/>
            <a:ext cx="180000" cy="180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618" y="2520156"/>
            <a:ext cx="180000" cy="1800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660" y="2520156"/>
            <a:ext cx="180000" cy="1800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674" y="2916219"/>
            <a:ext cx="180000" cy="1800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646" y="2916219"/>
            <a:ext cx="180000" cy="1800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632" y="2916220"/>
            <a:ext cx="180000" cy="1800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618" y="2916220"/>
            <a:ext cx="180000" cy="1800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660" y="2916220"/>
            <a:ext cx="180000" cy="1800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646" y="3852323"/>
            <a:ext cx="180000" cy="18000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632" y="3852324"/>
            <a:ext cx="180000" cy="1800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618" y="3852324"/>
            <a:ext cx="180000" cy="18000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660" y="3852324"/>
            <a:ext cx="180000" cy="18000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060" y="3852324"/>
            <a:ext cx="180000" cy="18000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674" y="3420275"/>
            <a:ext cx="180000" cy="18000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646" y="3420275"/>
            <a:ext cx="180000" cy="18000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632" y="3420276"/>
            <a:ext cx="180000" cy="18000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618" y="3420276"/>
            <a:ext cx="180000" cy="18000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660" y="3420276"/>
            <a:ext cx="180000" cy="180000"/>
          </a:xfrm>
          <a:prstGeom prst="rect">
            <a:avLst/>
          </a:prstGeom>
        </p:spPr>
      </p:pic>
      <p:sp>
        <p:nvSpPr>
          <p:cNvPr id="29" name="文本框 20"/>
          <p:cNvSpPr txBox="1"/>
          <p:nvPr/>
        </p:nvSpPr>
        <p:spPr>
          <a:xfrm flipH="1">
            <a:off x="281942" y="4608388"/>
            <a:ext cx="8683115" cy="3693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>
                <a:sym typeface="Arial" panose="020B0604020202020204" pitchFamily="34" charset="0"/>
              </a:rPr>
              <a:t>http://</a:t>
            </a:r>
            <a:r>
              <a:rPr lang="en-US" altLang="zh-CN" sz="900" dirty="0" smtClean="0">
                <a:sym typeface="Arial" panose="020B0604020202020204" pitchFamily="34" charset="0"/>
              </a:rPr>
              <a:t>www.360doc.com/content/17/0912/09/33954190_686430581.shtml</a:t>
            </a:r>
          </a:p>
          <a:p>
            <a:r>
              <a:rPr lang="en-US" altLang="zh-CN" sz="900" dirty="0">
                <a:sym typeface="Arial" panose="020B0604020202020204" pitchFamily="34" charset="0"/>
              </a:rPr>
              <a:t>https://github.com/zer0n/deepframeworks</a:t>
            </a:r>
            <a:endParaRPr lang="en-US" altLang="zh-CN" sz="900" dirty="0" smtClean="0"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65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Deep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Learning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Toolkits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Conclusion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" name="文本框 20"/>
          <p:cNvSpPr txBox="1"/>
          <p:nvPr/>
        </p:nvSpPr>
        <p:spPr>
          <a:xfrm flipH="1">
            <a:off x="1014843" y="1656059"/>
            <a:ext cx="7560841" cy="216059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TensorFlow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is a safe bet for most projects, Not perfect but has huge community, wide usage. 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Pytorch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is best for research. However still new, there can be rough patches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Use </a:t>
            </a:r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TensorFlow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for one graph over many machines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Consider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Caffe2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or </a:t>
            </a:r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TensorFlow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for production deployment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Consider </a:t>
            </a:r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TensorFlow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or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Caffe2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for mobile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 err="1" smtClean="0">
                <a:sym typeface="Arial" panose="020B0604020202020204" pitchFamily="34" charset="0"/>
              </a:rPr>
              <a:t>FeiFei</a:t>
            </a:r>
            <a:r>
              <a:rPr lang="en-US" altLang="zh-CN" sz="900" dirty="0" smtClean="0">
                <a:sym typeface="Arial" panose="020B0604020202020204" pitchFamily="34" charset="0"/>
              </a:rPr>
              <a:t> Li et al., </a:t>
            </a:r>
            <a:r>
              <a:rPr lang="en-US" altLang="zh-CN" sz="900" dirty="0" smtClean="0">
                <a:sym typeface="Arial" panose="020B0604020202020204" pitchFamily="34" charset="0"/>
              </a:rPr>
              <a:t>CS231n: </a:t>
            </a:r>
            <a:r>
              <a:rPr lang="en-US" altLang="zh-CN" sz="900" dirty="0" smtClean="0"/>
              <a:t>Convolutional </a:t>
            </a:r>
            <a:r>
              <a:rPr lang="en-US" altLang="zh-CN" sz="900" dirty="0"/>
              <a:t>Neural Networks for Visual </a:t>
            </a:r>
            <a:r>
              <a:rPr lang="en-US" altLang="zh-CN" sz="900" dirty="0" smtClean="0"/>
              <a:t>Recognition, Stanford University</a:t>
            </a:r>
            <a:endParaRPr lang="en-US" altLang="zh-CN" sz="900" dirty="0"/>
          </a:p>
        </p:txBody>
      </p:sp>
    </p:spTree>
    <p:extLst>
      <p:ext uri="{BB962C8B-B14F-4D97-AF65-F5344CB8AC3E}">
        <p14:creationId xmlns:p14="http://schemas.microsoft.com/office/powerpoint/2010/main" val="97377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9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20"/>
          <p:cNvSpPr txBox="1"/>
          <p:nvPr/>
        </p:nvSpPr>
        <p:spPr>
          <a:xfrm flipH="1">
            <a:off x="36066" y="143892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1 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What is DL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96106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20"/>
          <p:cNvSpPr txBox="1"/>
          <p:nvPr/>
        </p:nvSpPr>
        <p:spPr>
          <a:xfrm flipH="1">
            <a:off x="1044177" y="1007697"/>
            <a:ext cx="273630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FC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– Fully Connection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050" name="Picture 2" descr="相关图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30" y="1512044"/>
            <a:ext cx="5118217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20"/>
          <p:cNvSpPr txBox="1"/>
          <p:nvPr/>
        </p:nvSpPr>
        <p:spPr>
          <a:xfrm flipH="1">
            <a:off x="6084738" y="2690434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Hidden Layer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Nonlinear Activation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1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2196306" y="1276654"/>
            <a:ext cx="453458" cy="451414"/>
            <a:chOff x="3935424" y="3368641"/>
            <a:chExt cx="614208" cy="614207"/>
          </a:xfrm>
        </p:grpSpPr>
        <p:sp>
          <p:nvSpPr>
            <p:cNvPr id="38" name="椭圆 37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0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2196306" y="2044739"/>
            <a:ext cx="453458" cy="451414"/>
            <a:chOff x="3935424" y="3368641"/>
            <a:chExt cx="614208" cy="614207"/>
          </a:xfrm>
        </p:grpSpPr>
        <p:sp>
          <p:nvSpPr>
            <p:cNvPr id="46" name="椭圆 45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8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2196306" y="2812824"/>
            <a:ext cx="453458" cy="451414"/>
            <a:chOff x="3935424" y="3368641"/>
            <a:chExt cx="614208" cy="614207"/>
          </a:xfrm>
        </p:grpSpPr>
        <p:sp>
          <p:nvSpPr>
            <p:cNvPr id="54" name="椭圆 53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5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9" name="文本框 20"/>
          <p:cNvSpPr txBox="1"/>
          <p:nvPr/>
        </p:nvSpPr>
        <p:spPr>
          <a:xfrm flipH="1">
            <a:off x="2934216" y="1291174"/>
            <a:ext cx="313269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Deep learning Toolkits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0" name="文本框 20"/>
          <p:cNvSpPr txBox="1"/>
          <p:nvPr/>
        </p:nvSpPr>
        <p:spPr>
          <a:xfrm flipH="1">
            <a:off x="2934215" y="2078025"/>
            <a:ext cx="313269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Distribution Learning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1" name="文本框 20"/>
          <p:cNvSpPr txBox="1"/>
          <p:nvPr/>
        </p:nvSpPr>
        <p:spPr>
          <a:xfrm flipH="1">
            <a:off x="3204418" y="2864876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 smtClean="0">
                <a:sym typeface="Arial" panose="020B0604020202020204" pitchFamily="34" charset="0"/>
              </a:rPr>
              <a:t>Deployment on Mobile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196306" y="3580910"/>
            <a:ext cx="453458" cy="451414"/>
            <a:chOff x="3935424" y="3368641"/>
            <a:chExt cx="614208" cy="614207"/>
          </a:xfrm>
        </p:grpSpPr>
        <p:sp>
          <p:nvSpPr>
            <p:cNvPr id="32" name="椭圆 31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3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5" name="文本框 20"/>
          <p:cNvSpPr txBox="1"/>
          <p:nvPr/>
        </p:nvSpPr>
        <p:spPr>
          <a:xfrm flipH="1">
            <a:off x="3204418" y="3632962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 smtClean="0">
                <a:sym typeface="Arial" panose="020B0604020202020204" pitchFamily="34" charset="0"/>
              </a:rPr>
              <a:t>Issues when Training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67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87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6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Basic Principle(Single-device &amp; Multi-GPU)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 smtClean="0"/>
              <a:t>https</a:t>
            </a:r>
            <a:r>
              <a:rPr lang="en-US" altLang="zh-CN" sz="900" dirty="0"/>
              <a:t>://github.com/TracyMcgrady6/Distribute_MNIST</a:t>
            </a:r>
            <a:endParaRPr lang="en-US" altLang="zh-CN" sz="9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35" y="1472929"/>
            <a:ext cx="7521585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190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Multi-device &amp; Multi-GPU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zh-CN" altLang="en-US" sz="900" dirty="0" smtClean="0"/>
              <a:t>https</a:t>
            </a:r>
            <a:r>
              <a:rPr lang="zh-CN" altLang="en-US" sz="900" dirty="0"/>
              <a:t>://www.tensorflow.org/deploy/</a:t>
            </a:r>
            <a:r>
              <a:rPr lang="zh-CN" altLang="en-US" sz="900" dirty="0" smtClean="0"/>
              <a:t>distributed</a:t>
            </a:r>
            <a:endParaRPr lang="zh-CN" altLang="en-US" sz="9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2" y="3060396"/>
            <a:ext cx="4052700" cy="162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594" y="3060396"/>
            <a:ext cx="3712679" cy="1620000"/>
          </a:xfrm>
          <a:prstGeom prst="rect">
            <a:avLst/>
          </a:prstGeom>
        </p:spPr>
      </p:pic>
      <p:sp>
        <p:nvSpPr>
          <p:cNvPr id="10" name="文本框 20"/>
          <p:cNvSpPr txBox="1"/>
          <p:nvPr/>
        </p:nvSpPr>
        <p:spPr>
          <a:xfrm flipH="1">
            <a:off x="684138" y="1491161"/>
            <a:ext cx="7920883" cy="147117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Cluster -&gt; The whole system for training assignment 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Job -&gt; parameter server/worker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(for calculation)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Task -&gt; single process on one device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Task &lt; Job &lt; Cluster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31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6" grpId="0"/>
      <p:bldP spid="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2196306" y="1276654"/>
            <a:ext cx="453458" cy="451414"/>
            <a:chOff x="3935424" y="3368641"/>
            <a:chExt cx="614208" cy="614207"/>
          </a:xfrm>
        </p:grpSpPr>
        <p:sp>
          <p:nvSpPr>
            <p:cNvPr id="38" name="椭圆 37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0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2196306" y="2044739"/>
            <a:ext cx="453458" cy="451414"/>
            <a:chOff x="3935424" y="3368641"/>
            <a:chExt cx="614208" cy="614207"/>
          </a:xfrm>
        </p:grpSpPr>
        <p:sp>
          <p:nvSpPr>
            <p:cNvPr id="46" name="椭圆 45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8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2196306" y="2812824"/>
            <a:ext cx="453458" cy="451414"/>
            <a:chOff x="3935424" y="3368641"/>
            <a:chExt cx="614208" cy="614207"/>
          </a:xfrm>
        </p:grpSpPr>
        <p:sp>
          <p:nvSpPr>
            <p:cNvPr id="54" name="椭圆 53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5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9" name="文本框 20"/>
          <p:cNvSpPr txBox="1"/>
          <p:nvPr/>
        </p:nvSpPr>
        <p:spPr>
          <a:xfrm flipH="1">
            <a:off x="2934216" y="1291174"/>
            <a:ext cx="313269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Deep learning Toolkits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0" name="文本框 20"/>
          <p:cNvSpPr txBox="1"/>
          <p:nvPr/>
        </p:nvSpPr>
        <p:spPr>
          <a:xfrm flipH="1">
            <a:off x="2934215" y="2078025"/>
            <a:ext cx="313269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Distribution Learning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1" name="文本框 20"/>
          <p:cNvSpPr txBox="1"/>
          <p:nvPr/>
        </p:nvSpPr>
        <p:spPr>
          <a:xfrm flipH="1">
            <a:off x="3204418" y="2864876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Deployment on Mobile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196306" y="3580910"/>
            <a:ext cx="453458" cy="451414"/>
            <a:chOff x="3935424" y="3368641"/>
            <a:chExt cx="614208" cy="614207"/>
          </a:xfrm>
        </p:grpSpPr>
        <p:sp>
          <p:nvSpPr>
            <p:cNvPr id="32" name="椭圆 31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3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5" name="文本框 20"/>
          <p:cNvSpPr txBox="1"/>
          <p:nvPr/>
        </p:nvSpPr>
        <p:spPr>
          <a:xfrm flipH="1">
            <a:off x="3204418" y="3632962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 smtClean="0">
                <a:sym typeface="Arial" panose="020B0604020202020204" pitchFamily="34" charset="0"/>
              </a:rPr>
              <a:t>Issues when Training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67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18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6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Deployment on Mobile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20"/>
          <p:cNvSpPr txBox="1"/>
          <p:nvPr/>
        </p:nvSpPr>
        <p:spPr>
          <a:xfrm flipH="1">
            <a:off x="281942" y="4608388"/>
            <a:ext cx="8683115" cy="3693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zh-CN" altLang="en-US" sz="900" dirty="0"/>
              <a:t>http://ci.tensorflow.org/job/tensorflow-master-android/ws</a:t>
            </a:r>
            <a:r>
              <a:rPr lang="zh-CN" altLang="en-US" sz="900" dirty="0"/>
              <a:t>/</a:t>
            </a:r>
            <a:endParaRPr lang="en-US" altLang="zh-CN" sz="900" dirty="0"/>
          </a:p>
          <a:p>
            <a:r>
              <a:rPr lang="en-US" altLang="zh-CN" sz="900" dirty="0"/>
              <a:t>https://</a:t>
            </a:r>
            <a:r>
              <a:rPr lang="en-US" altLang="zh-CN" sz="900" dirty="0" smtClean="0"/>
              <a:t>www.oreilly.com/learning/tensorflow-for-mobile-poets</a:t>
            </a:r>
          </a:p>
        </p:txBody>
      </p:sp>
      <p:sp>
        <p:nvSpPr>
          <p:cNvPr id="7" name="矩形 6"/>
          <p:cNvSpPr/>
          <p:nvPr/>
        </p:nvSpPr>
        <p:spPr>
          <a:xfrm>
            <a:off x="-710110" y="1482571"/>
            <a:ext cx="4498975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err="1" smtClean="0"/>
              <a:t>Pretrained</a:t>
            </a:r>
            <a:r>
              <a:rPr lang="en-US" altLang="zh-CN" dirty="0" smtClean="0"/>
              <a:t> model -&gt; Retrain model -&gt; Structure Pruning -&gt; Quantization -&gt; Optimize for inference -&gt; Modify inference code -&gt; Build </a:t>
            </a:r>
            <a:r>
              <a:rPr lang="en-US" altLang="zh-CN" dirty="0" err="1" smtClean="0"/>
              <a:t>apk</a:t>
            </a:r>
            <a:r>
              <a:rPr lang="en-US" altLang="zh-CN" dirty="0" smtClean="0"/>
              <a:t> -&gt; Test it </a:t>
            </a:r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>
            <a:off x="3122392" y="3354929"/>
            <a:ext cx="310753" cy="30935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199485" y="3356621"/>
            <a:ext cx="310753" cy="30935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276578" y="3358314"/>
            <a:ext cx="310753" cy="30935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631870" y="2724957"/>
            <a:ext cx="1272761" cy="553063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30000"/>
              </a:lnSpc>
              <a:spcBef>
                <a:spcPts val="442"/>
              </a:spcBef>
            </a:pPr>
            <a:r>
              <a:rPr lang="en-US" altLang="zh-CN" sz="800">
                <a:solidFill>
                  <a:schemeClr val="tx1">
                    <a:lumMod val="85000"/>
                    <a:lumOff val="15000"/>
                  </a:schemeClr>
                </a:solidFill>
              </a:rPr>
              <a:t>incididunt ut labore et dolore magna aliqua.  enim ad minim veniam.</a:t>
            </a:r>
          </a:p>
        </p:txBody>
      </p:sp>
      <p:sp>
        <p:nvSpPr>
          <p:cNvPr id="14" name="矩形 13"/>
          <p:cNvSpPr/>
          <p:nvPr/>
        </p:nvSpPr>
        <p:spPr>
          <a:xfrm>
            <a:off x="2631870" y="2446019"/>
            <a:ext cx="1272761" cy="268817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spcBef>
                <a:spcPts val="442"/>
              </a:spcBef>
            </a:pP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</a:rPr>
              <a:t>添加标题</a:t>
            </a:r>
          </a:p>
        </p:txBody>
      </p:sp>
      <p:cxnSp>
        <p:nvCxnSpPr>
          <p:cNvPr id="15" name="直接箭头连接符 14"/>
          <p:cNvCxnSpPr>
            <a:stCxn id="12" idx="2"/>
            <a:endCxn id="10" idx="6"/>
          </p:cNvCxnSpPr>
          <p:nvPr/>
        </p:nvCxnSpPr>
        <p:spPr>
          <a:xfrm flipH="1" flipV="1">
            <a:off x="4510238" y="3511297"/>
            <a:ext cx="766340" cy="1693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0" idx="2"/>
            <a:endCxn id="9" idx="6"/>
          </p:cNvCxnSpPr>
          <p:nvPr/>
        </p:nvCxnSpPr>
        <p:spPr>
          <a:xfrm flipH="1" flipV="1">
            <a:off x="3433145" y="3509605"/>
            <a:ext cx="766340" cy="1693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4788594" y="2723089"/>
            <a:ext cx="1272761" cy="553063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30000"/>
              </a:lnSpc>
              <a:spcBef>
                <a:spcPts val="442"/>
              </a:spcBef>
            </a:pPr>
            <a:r>
              <a:rPr lang="en-US" altLang="zh-CN" sz="800">
                <a:solidFill>
                  <a:schemeClr val="tx1">
                    <a:lumMod val="85000"/>
                    <a:lumOff val="15000"/>
                  </a:schemeClr>
                </a:solidFill>
              </a:rPr>
              <a:t>incididunt ut labore et dolore magna aliqua.  enim ad minim veniam.</a:t>
            </a:r>
          </a:p>
        </p:txBody>
      </p:sp>
      <p:sp>
        <p:nvSpPr>
          <p:cNvPr id="18" name="矩形 17"/>
          <p:cNvSpPr/>
          <p:nvPr/>
        </p:nvSpPr>
        <p:spPr>
          <a:xfrm>
            <a:off x="4788594" y="2444152"/>
            <a:ext cx="1272761" cy="268817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spcBef>
                <a:spcPts val="442"/>
              </a:spcBef>
            </a:pP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</a:rPr>
              <a:t>添加标题</a:t>
            </a:r>
          </a:p>
        </p:txBody>
      </p:sp>
    </p:spTree>
    <p:extLst>
      <p:ext uri="{BB962C8B-B14F-4D97-AF65-F5344CB8AC3E}">
        <p14:creationId xmlns:p14="http://schemas.microsoft.com/office/powerpoint/2010/main" val="322328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2196306" y="1276654"/>
            <a:ext cx="453458" cy="451414"/>
            <a:chOff x="3935424" y="3368641"/>
            <a:chExt cx="614208" cy="614207"/>
          </a:xfrm>
        </p:grpSpPr>
        <p:sp>
          <p:nvSpPr>
            <p:cNvPr id="38" name="椭圆 37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0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2196306" y="2044739"/>
            <a:ext cx="453458" cy="451414"/>
            <a:chOff x="3935424" y="3368641"/>
            <a:chExt cx="614208" cy="614207"/>
          </a:xfrm>
        </p:grpSpPr>
        <p:sp>
          <p:nvSpPr>
            <p:cNvPr id="46" name="椭圆 45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8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2196306" y="2812824"/>
            <a:ext cx="453458" cy="451414"/>
            <a:chOff x="3935424" y="3368641"/>
            <a:chExt cx="614208" cy="614207"/>
          </a:xfrm>
        </p:grpSpPr>
        <p:sp>
          <p:nvSpPr>
            <p:cNvPr id="54" name="椭圆 53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5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9" name="文本框 20"/>
          <p:cNvSpPr txBox="1"/>
          <p:nvPr/>
        </p:nvSpPr>
        <p:spPr>
          <a:xfrm flipH="1">
            <a:off x="2934216" y="1291174"/>
            <a:ext cx="313269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Deep learning Toolkits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0" name="文本框 20"/>
          <p:cNvSpPr txBox="1"/>
          <p:nvPr/>
        </p:nvSpPr>
        <p:spPr>
          <a:xfrm flipH="1">
            <a:off x="2934215" y="2078025"/>
            <a:ext cx="313269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Distribution Learning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1" name="文本框 20"/>
          <p:cNvSpPr txBox="1"/>
          <p:nvPr/>
        </p:nvSpPr>
        <p:spPr>
          <a:xfrm flipH="1">
            <a:off x="3204418" y="2864876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Deployment on Mobile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196306" y="3580910"/>
            <a:ext cx="453458" cy="451414"/>
            <a:chOff x="3935424" y="3368641"/>
            <a:chExt cx="614208" cy="614207"/>
          </a:xfrm>
        </p:grpSpPr>
        <p:sp>
          <p:nvSpPr>
            <p:cNvPr id="32" name="椭圆 31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3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5" name="文本框 20"/>
          <p:cNvSpPr txBox="1"/>
          <p:nvPr/>
        </p:nvSpPr>
        <p:spPr>
          <a:xfrm flipH="1">
            <a:off x="3204418" y="3632962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Issues when Training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67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32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6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Issues when Training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" name="文本框 20"/>
          <p:cNvSpPr txBox="1"/>
          <p:nvPr/>
        </p:nvSpPr>
        <p:spPr>
          <a:xfrm flipH="1">
            <a:off x="1014843" y="1656059"/>
            <a:ext cx="7560841" cy="181588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Lack of Training Data -&gt;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Data Augmentation/Transfer Learning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Low Accuracy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-&gt;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Ensemble learning/Feature stacking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Model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convergence Issue -&gt;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Gradient Descent Optimization/Activation function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Local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Optima -&gt;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Weight Initialization/Learning rate auto-tuning</a:t>
            </a:r>
            <a:endParaRPr lang="en-US" altLang="zh-CN" sz="1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Overfitting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-&gt; Regularization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41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Administrator\桌面\未标题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186" y="1224012"/>
            <a:ext cx="2808312" cy="251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连接符 6"/>
          <p:cNvCxnSpPr/>
          <p:nvPr/>
        </p:nvCxnSpPr>
        <p:spPr>
          <a:xfrm flipH="1">
            <a:off x="1836266" y="503932"/>
            <a:ext cx="360040" cy="576064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1332210" y="3888308"/>
            <a:ext cx="360040" cy="65830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20"/>
          <p:cNvSpPr txBox="1"/>
          <p:nvPr/>
        </p:nvSpPr>
        <p:spPr>
          <a:xfrm flipH="1">
            <a:off x="3420442" y="2088108"/>
            <a:ext cx="4546730" cy="64633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Thanks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8172970" y="2870904"/>
            <a:ext cx="288032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20"/>
          <p:cNvSpPr txBox="1"/>
          <p:nvPr/>
        </p:nvSpPr>
        <p:spPr>
          <a:xfrm flipH="1">
            <a:off x="1331157" y="1944092"/>
            <a:ext cx="2450378" cy="1015663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60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2018</a:t>
            </a:r>
            <a:endParaRPr lang="zh-CN" altLang="en-US" sz="6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18" name="直接连接符 17"/>
          <p:cNvCxnSpPr>
            <a:cxnSpLocks/>
          </p:cNvCxnSpPr>
          <p:nvPr/>
        </p:nvCxnSpPr>
        <p:spPr>
          <a:xfrm>
            <a:off x="4140522" y="2736180"/>
            <a:ext cx="396044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cxnSpLocks/>
          </p:cNvCxnSpPr>
          <p:nvPr/>
        </p:nvCxnSpPr>
        <p:spPr>
          <a:xfrm flipH="1">
            <a:off x="1822752" y="3888308"/>
            <a:ext cx="157530" cy="288032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cxnSpLocks/>
          </p:cNvCxnSpPr>
          <p:nvPr/>
        </p:nvCxnSpPr>
        <p:spPr>
          <a:xfrm flipH="1">
            <a:off x="2124298" y="863972"/>
            <a:ext cx="180020" cy="288032"/>
          </a:xfrm>
          <a:prstGeom prst="line">
            <a:avLst/>
          </a:prstGeom>
          <a:ln w="19304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8541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8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20"/>
          <p:cNvSpPr txBox="1"/>
          <p:nvPr/>
        </p:nvSpPr>
        <p:spPr>
          <a:xfrm flipH="1">
            <a:off x="36066" y="143892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1 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What is DL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96106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20"/>
          <p:cNvSpPr txBox="1"/>
          <p:nvPr/>
        </p:nvSpPr>
        <p:spPr>
          <a:xfrm flipH="1">
            <a:off x="1044176" y="1007697"/>
            <a:ext cx="345638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CNN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– Convolutional Neural Network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076" name="Picture 4" descr="“fully connected neural network”的图片搜索结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59" y="1656059"/>
            <a:ext cx="7462463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48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20"/>
          <p:cNvSpPr txBox="1"/>
          <p:nvPr/>
        </p:nvSpPr>
        <p:spPr>
          <a:xfrm flipH="1">
            <a:off x="36066" y="143892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1 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What is DL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96106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20"/>
          <p:cNvSpPr txBox="1"/>
          <p:nvPr/>
        </p:nvSpPr>
        <p:spPr>
          <a:xfrm flipH="1">
            <a:off x="1044176" y="1007697"/>
            <a:ext cx="345638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CNN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– Convolutional Neural Network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82" y="1744122"/>
            <a:ext cx="3035247" cy="187220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474" y="2016100"/>
            <a:ext cx="4752528" cy="1328251"/>
          </a:xfrm>
          <a:prstGeom prst="rect">
            <a:avLst/>
          </a:prstGeom>
        </p:spPr>
      </p:pic>
      <p:sp>
        <p:nvSpPr>
          <p:cNvPr id="12" name="文本框 20"/>
          <p:cNvSpPr txBox="1"/>
          <p:nvPr/>
        </p:nvSpPr>
        <p:spPr>
          <a:xfrm flipH="1">
            <a:off x="1044176" y="3888308"/>
            <a:ext cx="4968552" cy="600164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Convolutional Kernel dimension</a:t>
            </a:r>
          </a:p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width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*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height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*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input channel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*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filter number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52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20"/>
          <p:cNvSpPr txBox="1"/>
          <p:nvPr/>
        </p:nvSpPr>
        <p:spPr>
          <a:xfrm flipH="1">
            <a:off x="36066" y="143892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1 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What is DL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96106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20"/>
          <p:cNvSpPr txBox="1"/>
          <p:nvPr/>
        </p:nvSpPr>
        <p:spPr>
          <a:xfrm flipH="1">
            <a:off x="1044176" y="1007697"/>
            <a:ext cx="345638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Why Convolution(compare with FC)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文本框 20"/>
          <p:cNvSpPr txBox="1"/>
          <p:nvPr/>
        </p:nvSpPr>
        <p:spPr>
          <a:xfrm flipH="1">
            <a:off x="1044176" y="3096220"/>
            <a:ext cx="7416826" cy="181588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Parameter sharing: </a:t>
            </a:r>
          </a:p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    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A feature detector(such as a vertical edge detector) that is useful in one prat of the image is probably useful in another part of the image</a:t>
            </a:r>
          </a:p>
          <a:p>
            <a:pPr lvl="0"/>
            <a:endParaRPr lang="en-US" altLang="zh-CN" sz="1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Sparse connection</a:t>
            </a:r>
          </a:p>
          <a:p>
            <a:pPr lvl="0"/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   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In each layer, each output value depends only on a small number of inputs</a:t>
            </a:r>
          </a:p>
          <a:p>
            <a:pPr lvl="0"/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Less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Parameters, Low Overfitting Risk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218" y="1453372"/>
            <a:ext cx="5038725" cy="1504950"/>
          </a:xfrm>
          <a:prstGeom prst="rect">
            <a:avLst/>
          </a:prstGeom>
        </p:spPr>
      </p:pic>
      <p:sp>
        <p:nvSpPr>
          <p:cNvPr id="11" name="文本框 20"/>
          <p:cNvSpPr txBox="1"/>
          <p:nvPr/>
        </p:nvSpPr>
        <p:spPr>
          <a:xfrm flipH="1">
            <a:off x="6732810" y="2051959"/>
            <a:ext cx="2160240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Vertical edge detector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30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9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20"/>
          <p:cNvSpPr txBox="1"/>
          <p:nvPr/>
        </p:nvSpPr>
        <p:spPr>
          <a:xfrm flipH="1">
            <a:off x="36066" y="143892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1 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What is DL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96106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20"/>
          <p:cNvSpPr txBox="1"/>
          <p:nvPr/>
        </p:nvSpPr>
        <p:spPr>
          <a:xfrm flipH="1">
            <a:off x="1044176" y="1007697"/>
            <a:ext cx="345638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CNN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as Feature Extractor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5122" name="Picture 2" descr="“CNN 可视化”的图片搜索结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06" y="1656059"/>
            <a:ext cx="5454338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20"/>
          <p:cNvSpPr txBox="1"/>
          <p:nvPr/>
        </p:nvSpPr>
        <p:spPr>
          <a:xfrm flipH="1">
            <a:off x="6228754" y="2942170"/>
            <a:ext cx="2160240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CNN Visualization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文本框 20"/>
          <p:cNvSpPr txBox="1"/>
          <p:nvPr/>
        </p:nvSpPr>
        <p:spPr>
          <a:xfrm flipH="1">
            <a:off x="720142" y="4573207"/>
            <a:ext cx="1368152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edge/color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2439199" y="4573207"/>
            <a:ext cx="1368152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texture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文本框 20"/>
          <p:cNvSpPr txBox="1"/>
          <p:nvPr/>
        </p:nvSpPr>
        <p:spPr>
          <a:xfrm flipH="1">
            <a:off x="4158256" y="4573207"/>
            <a:ext cx="1368152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structure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91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9" grpId="0"/>
      <p:bldP spid="10" grpId="0"/>
      <p:bldP spid="11" grpId="0"/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ok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8|0.7|1.1|0.8|0.7|0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2|0.6|1.4|0.8|0.8|0.7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5119</TotalTime>
  <Words>4445</Words>
  <Application>Microsoft Office PowerPoint</Application>
  <PresentationFormat>自定义</PresentationFormat>
  <Paragraphs>525</Paragraphs>
  <Slides>57</Slides>
  <Notes>57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3" baseType="lpstr">
      <vt:lpstr>方正细黑一简体</vt:lpstr>
      <vt:lpstr>宋体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ok2</dc:title>
  <dc:creator>Administrator</dc:creator>
  <cp:lastModifiedBy>Administrator</cp:lastModifiedBy>
  <cp:revision>226</cp:revision>
  <dcterms:modified xsi:type="dcterms:W3CDTF">2018-02-08T10:17:06Z</dcterms:modified>
</cp:coreProperties>
</file>